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media/image38.jpg" ContentType="image/gif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14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306" r:id="rId14"/>
    <p:sldId id="307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443" r:id="rId26"/>
    <p:sldId id="281" r:id="rId27"/>
    <p:sldId id="428" r:id="rId28"/>
    <p:sldId id="429" r:id="rId29"/>
    <p:sldId id="430" r:id="rId30"/>
    <p:sldId id="431" r:id="rId31"/>
    <p:sldId id="282" r:id="rId32"/>
    <p:sldId id="426" r:id="rId33"/>
    <p:sldId id="283" r:id="rId34"/>
    <p:sldId id="284" r:id="rId35"/>
    <p:sldId id="423" r:id="rId36"/>
    <p:sldId id="424" r:id="rId37"/>
    <p:sldId id="285" r:id="rId38"/>
    <p:sldId id="447" r:id="rId39"/>
    <p:sldId id="286" r:id="rId40"/>
    <p:sldId id="444" r:id="rId41"/>
    <p:sldId id="287" r:id="rId42"/>
    <p:sldId id="448" r:id="rId43"/>
    <p:sldId id="288" r:id="rId44"/>
    <p:sldId id="445" r:id="rId45"/>
    <p:sldId id="289" r:id="rId46"/>
    <p:sldId id="446" r:id="rId47"/>
    <p:sldId id="290" r:id="rId48"/>
    <p:sldId id="434" r:id="rId49"/>
    <p:sldId id="291" r:id="rId50"/>
    <p:sldId id="432" r:id="rId51"/>
    <p:sldId id="433" r:id="rId52"/>
    <p:sldId id="292" r:id="rId53"/>
    <p:sldId id="441" r:id="rId54"/>
    <p:sldId id="437" r:id="rId55"/>
    <p:sldId id="438" r:id="rId56"/>
    <p:sldId id="435" r:id="rId57"/>
    <p:sldId id="294" r:id="rId58"/>
    <p:sldId id="436" r:id="rId59"/>
    <p:sldId id="296" r:id="rId60"/>
    <p:sldId id="422" r:id="rId61"/>
    <p:sldId id="297" r:id="rId62"/>
    <p:sldId id="421" r:id="rId63"/>
    <p:sldId id="298" r:id="rId64"/>
    <p:sldId id="419" r:id="rId65"/>
    <p:sldId id="299" r:id="rId66"/>
    <p:sldId id="420" r:id="rId67"/>
    <p:sldId id="300" r:id="rId68"/>
    <p:sldId id="302" r:id="rId69"/>
    <p:sldId id="303" r:id="rId70"/>
    <p:sldId id="416" r:id="rId71"/>
    <p:sldId id="417" r:id="rId72"/>
    <p:sldId id="418" r:id="rId73"/>
    <p:sldId id="312" r:id="rId74"/>
    <p:sldId id="449" r:id="rId75"/>
    <p:sldId id="362" r:id="rId76"/>
    <p:sldId id="375" r:id="rId77"/>
    <p:sldId id="363" r:id="rId78"/>
    <p:sldId id="364" r:id="rId79"/>
    <p:sldId id="365" r:id="rId80"/>
    <p:sldId id="367" r:id="rId81"/>
    <p:sldId id="368" r:id="rId82"/>
    <p:sldId id="369" r:id="rId83"/>
    <p:sldId id="439" r:id="rId84"/>
    <p:sldId id="370" r:id="rId85"/>
    <p:sldId id="321" r:id="rId86"/>
    <p:sldId id="450" r:id="rId87"/>
    <p:sldId id="376" r:id="rId88"/>
    <p:sldId id="440" r:id="rId89"/>
    <p:sldId id="414" r:id="rId90"/>
    <p:sldId id="379" r:id="rId91"/>
    <p:sldId id="415" r:id="rId92"/>
    <p:sldId id="380" r:id="rId93"/>
    <p:sldId id="330" r:id="rId94"/>
    <p:sldId id="451" r:id="rId95"/>
    <p:sldId id="381" r:id="rId96"/>
    <p:sldId id="382" r:id="rId97"/>
    <p:sldId id="383" r:id="rId98"/>
    <p:sldId id="384" r:id="rId99"/>
    <p:sldId id="386" r:id="rId100"/>
    <p:sldId id="389" r:id="rId101"/>
    <p:sldId id="390" r:id="rId102"/>
    <p:sldId id="398" r:id="rId103"/>
    <p:sldId id="394" r:id="rId104"/>
    <p:sldId id="305" r:id="rId105"/>
    <p:sldId id="452" r:id="rId106"/>
    <p:sldId id="453" r:id="rId107"/>
    <p:sldId id="338" r:id="rId108"/>
    <p:sldId id="341" r:id="rId109"/>
    <p:sldId id="342" r:id="rId110"/>
    <p:sldId id="411" r:id="rId111"/>
    <p:sldId id="409" r:id="rId112"/>
    <p:sldId id="410" r:id="rId113"/>
    <p:sldId id="343" r:id="rId114"/>
    <p:sldId id="345" r:id="rId115"/>
    <p:sldId id="454" r:id="rId116"/>
    <p:sldId id="357" r:id="rId117"/>
    <p:sldId id="358" r:id="rId118"/>
    <p:sldId id="361" r:id="rId119"/>
    <p:sldId id="351" r:id="rId120"/>
    <p:sldId id="455" r:id="rId121"/>
    <p:sldId id="352" r:id="rId122"/>
    <p:sldId id="353" r:id="rId123"/>
    <p:sldId id="354" r:id="rId124"/>
    <p:sldId id="403" r:id="rId125"/>
    <p:sldId id="404" r:id="rId126"/>
    <p:sldId id="405" r:id="rId127"/>
    <p:sldId id="406" r:id="rId128"/>
    <p:sldId id="407" r:id="rId129"/>
    <p:sldId id="408" r:id="rId130"/>
    <p:sldId id="355" r:id="rId131"/>
    <p:sldId id="356" r:id="rId132"/>
    <p:sldId id="442" r:id="rId133"/>
    <p:sldId id="456" r:id="rId134"/>
    <p:sldId id="457" r:id="rId135"/>
    <p:sldId id="458" r:id="rId136"/>
    <p:sldId id="459" r:id="rId137"/>
    <p:sldId id="460" r:id="rId138"/>
    <p:sldId id="461" r:id="rId139"/>
    <p:sldId id="462" r:id="rId140"/>
    <p:sldId id="463" r:id="rId141"/>
    <p:sldId id="465" r:id="rId1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6868B0-5E0F-46FF-A39C-EB277F75812C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  <p14:sldId id="266"/>
            <p14:sldId id="268"/>
            <p14:sldId id="306"/>
            <p14:sldId id="307"/>
            <p14:sldId id="271"/>
            <p14:sldId id="272"/>
            <p14:sldId id="273"/>
          </p14:sldIdLst>
        </p14:section>
        <p14:section name="Untitled Section" id="{2BD6656C-848F-4A43-A8D4-0DF141243125}">
          <p14:sldIdLst>
            <p14:sldId id="274"/>
            <p14:sldId id="275"/>
            <p14:sldId id="276"/>
            <p14:sldId id="277"/>
            <p14:sldId id="278"/>
            <p14:sldId id="279"/>
            <p14:sldId id="280"/>
            <p14:sldId id="443"/>
            <p14:sldId id="281"/>
            <p14:sldId id="428"/>
            <p14:sldId id="429"/>
            <p14:sldId id="430"/>
            <p14:sldId id="431"/>
            <p14:sldId id="282"/>
            <p14:sldId id="426"/>
            <p14:sldId id="283"/>
            <p14:sldId id="284"/>
            <p14:sldId id="423"/>
            <p14:sldId id="424"/>
            <p14:sldId id="285"/>
            <p14:sldId id="447"/>
            <p14:sldId id="286"/>
            <p14:sldId id="444"/>
            <p14:sldId id="287"/>
            <p14:sldId id="448"/>
            <p14:sldId id="288"/>
            <p14:sldId id="445"/>
            <p14:sldId id="289"/>
            <p14:sldId id="446"/>
            <p14:sldId id="290"/>
            <p14:sldId id="434"/>
            <p14:sldId id="291"/>
            <p14:sldId id="432"/>
            <p14:sldId id="433"/>
            <p14:sldId id="292"/>
            <p14:sldId id="441"/>
            <p14:sldId id="437"/>
            <p14:sldId id="438"/>
            <p14:sldId id="435"/>
            <p14:sldId id="294"/>
            <p14:sldId id="436"/>
            <p14:sldId id="296"/>
            <p14:sldId id="422"/>
            <p14:sldId id="297"/>
            <p14:sldId id="421"/>
            <p14:sldId id="298"/>
            <p14:sldId id="419"/>
            <p14:sldId id="299"/>
            <p14:sldId id="420"/>
            <p14:sldId id="300"/>
            <p14:sldId id="302"/>
            <p14:sldId id="303"/>
            <p14:sldId id="416"/>
            <p14:sldId id="417"/>
            <p14:sldId id="418"/>
            <p14:sldId id="312"/>
            <p14:sldId id="449"/>
            <p14:sldId id="362"/>
            <p14:sldId id="375"/>
            <p14:sldId id="363"/>
            <p14:sldId id="364"/>
            <p14:sldId id="365"/>
            <p14:sldId id="367"/>
            <p14:sldId id="368"/>
            <p14:sldId id="369"/>
            <p14:sldId id="439"/>
            <p14:sldId id="370"/>
            <p14:sldId id="321"/>
            <p14:sldId id="450"/>
            <p14:sldId id="376"/>
            <p14:sldId id="440"/>
            <p14:sldId id="414"/>
            <p14:sldId id="379"/>
            <p14:sldId id="415"/>
            <p14:sldId id="380"/>
            <p14:sldId id="330"/>
            <p14:sldId id="451"/>
            <p14:sldId id="381"/>
            <p14:sldId id="382"/>
            <p14:sldId id="383"/>
            <p14:sldId id="384"/>
            <p14:sldId id="386"/>
            <p14:sldId id="389"/>
            <p14:sldId id="390"/>
            <p14:sldId id="398"/>
            <p14:sldId id="394"/>
            <p14:sldId id="305"/>
            <p14:sldId id="452"/>
            <p14:sldId id="453"/>
            <p14:sldId id="338"/>
            <p14:sldId id="341"/>
            <p14:sldId id="342"/>
            <p14:sldId id="411"/>
            <p14:sldId id="409"/>
            <p14:sldId id="410"/>
            <p14:sldId id="343"/>
            <p14:sldId id="345"/>
            <p14:sldId id="454"/>
            <p14:sldId id="357"/>
            <p14:sldId id="358"/>
            <p14:sldId id="361"/>
            <p14:sldId id="351"/>
            <p14:sldId id="455"/>
            <p14:sldId id="352"/>
            <p14:sldId id="353"/>
            <p14:sldId id="354"/>
            <p14:sldId id="403"/>
            <p14:sldId id="404"/>
            <p14:sldId id="405"/>
            <p14:sldId id="406"/>
            <p14:sldId id="407"/>
            <p14:sldId id="408"/>
            <p14:sldId id="355"/>
            <p14:sldId id="356"/>
            <p14:sldId id="442"/>
            <p14:sldId id="456"/>
            <p14:sldId id="457"/>
            <p14:sldId id="458"/>
            <p14:sldId id="459"/>
            <p14:sldId id="460"/>
            <p14:sldId id="461"/>
            <p14:sldId id="462"/>
            <p14:sldId id="463"/>
            <p14:sldId id="465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65" d="100"/>
          <a:sy n="65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691BAD-5954-4DC2-B99B-D3C06A4CC2F0}" type="datetimeFigureOut">
              <a:rPr lang="en-US" smtClean="0"/>
              <a:t>9/3/2021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30BDF5-7E8C-4C28-B5B2-748B9F65AB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0361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30BDF5-7E8C-4C28-B5B2-748B9F65ABD8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7287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30BDF5-7E8C-4C28-B5B2-748B9F65ABD8}" type="slidenum">
              <a:rPr lang="en-US" smtClean="0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963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7F36-6E01-4C7C-8C39-E67EC5F94A50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986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56B67-DCAA-413B-BC3A-EE6594AE9223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25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01EE1E-1A5E-4B75-9025-0F10BFE3F551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68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814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4A3B4-BDB2-44DF-A8EB-F4FDB12A500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627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89D76-1767-4BEA-AD94-126FE4992B38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846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E05EA-4A9F-4F6E-B76B-005354A30804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6264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99256-E200-431D-A987-090180EDFBD9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93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29C59-593F-46C8-ACB6-ACA73667220A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9925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52F591-86C3-43F5-BA31-F8E58D2AF577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814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77E0A7-235D-425D-B551-D7E6F670FE22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969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88957A-3DED-4895-951B-F95E2B3B1523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24CA91-02DD-4EA9-BD0F-482526137F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4727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gif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gif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9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9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9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9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9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9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9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9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9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8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9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17291"/>
            <a:ext cx="7772400" cy="1683160"/>
          </a:xfrm>
        </p:spPr>
        <p:txBody>
          <a:bodyPr>
            <a:normAutofit fontScale="90000"/>
          </a:bodyPr>
          <a:lstStyle/>
          <a:p>
            <a:r>
              <a:rPr lang="sr-Cyrl-RS" dirty="0" smtClean="0"/>
              <a:t>ПОРЕМЕЋАЈИ КРАНИЈАЛНИХ </a:t>
            </a:r>
            <a:r>
              <a:rPr lang="sr-Cyrl-RS" dirty="0" smtClean="0"/>
              <a:t>НЕРАВА (КН)</a:t>
            </a:r>
            <a:br>
              <a:rPr lang="sr-Cyrl-R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5616" y="4437112"/>
            <a:ext cx="6984776" cy="1584176"/>
          </a:xfrm>
        </p:spPr>
        <p:txBody>
          <a:bodyPr>
            <a:normAutofit/>
          </a:bodyPr>
          <a:lstStyle/>
          <a:p>
            <a:endParaRPr lang="sr-Cyrl-RS" sz="2000" dirty="0" smtClean="0"/>
          </a:p>
          <a:p>
            <a:endParaRPr lang="sr-Cyrl-RS" sz="2000" dirty="0"/>
          </a:p>
          <a:p>
            <a:r>
              <a:rPr lang="sr-Cyrl-RS" sz="2000" dirty="0" smtClean="0"/>
              <a:t>Дејан </a:t>
            </a:r>
            <a:r>
              <a:rPr lang="sr-Cyrl-RS" sz="2000" dirty="0" smtClean="0"/>
              <a:t>Алексић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1137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                                 </a:t>
            </a:r>
            <a:r>
              <a:rPr lang="sr-Latn-RS" sz="2400" dirty="0" smtClean="0">
                <a:solidFill>
                  <a:srgbClr val="FF0000"/>
                </a:solidFill>
              </a:rPr>
              <a:t>I – NERVUS OLFACTORIUS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Унилатерална аносмија:</a:t>
            </a: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Менингеоми сфеноидне кости; глиоми фронталног режња; </a:t>
            </a:r>
            <a:endParaRPr lang="en-US" sz="2400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Фостер-Кенедијев синдром: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 Аносмија и атрофија видног живца на страни тумора; застојна папила видног живца на другом оку. 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6DBE5-1686-4C9B-B447-0C46096FA6AC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Latn-RS" dirty="0" smtClean="0"/>
              <a:t>      </a:t>
            </a:r>
            <a:r>
              <a:rPr lang="sr-Latn-RS" dirty="0" smtClean="0">
                <a:solidFill>
                  <a:srgbClr val="FF0000"/>
                </a:solidFill>
              </a:rPr>
              <a:t>VIII n.statoacusticus/n.vestibulocochlearis</a:t>
            </a:r>
            <a:endParaRPr lang="sr-Cyrl-R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Latn-RS" dirty="0" smtClean="0">
                <a:solidFill>
                  <a:srgbClr val="FF0000"/>
                </a:solidFill>
              </a:rPr>
              <a:t>                               n.vestibularis</a:t>
            </a:r>
            <a:endParaRPr lang="sr-Cyrl-R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Latn-R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-Доживљај равнотеже – утврђивање положаја главе (у чијим коштаним структурама се налази вестибуларни апарат) у односу на линије сила гравитације;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-Одржавање постуралности – зависи од равнотеже, препознавања међусобног положаја појединих делова тела, и њиховог положаја према подлози (функција дубоког сензибилитета), вида и моторног система који аутоматски коригује положај чим добије сигнал о поремећају постуралности од стране ових система (вестибуларни апарат, дубоки сензибилитет и вид).</a:t>
            </a:r>
          </a:p>
          <a:p>
            <a:pPr marL="0" indent="0">
              <a:buNone/>
            </a:pPr>
            <a:endParaRPr lang="sr-Latn-R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97DD8-B231-4CE2-B3CE-F6BA2483BBFF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65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/>
          <a:lstStyle/>
          <a:p>
            <a:pPr marL="0" indent="0">
              <a:buNone/>
            </a:pPr>
            <a:r>
              <a:rPr lang="sr-Latn-RS" dirty="0" smtClean="0"/>
              <a:t>      </a:t>
            </a:r>
            <a:r>
              <a:rPr lang="sr-Latn-RS" dirty="0" smtClean="0">
                <a:solidFill>
                  <a:srgbClr val="FF0000"/>
                </a:solidFill>
              </a:rPr>
              <a:t>VIII n.statoacusticus/n.vestibulocochlearis</a:t>
            </a:r>
            <a:endParaRPr lang="sr-Cyrl-R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                    Основни симптоми поремећаја вестибуларног апарата:    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 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-Вртоглавица (вертиго) - Ако је изазван оштећем лабиринта или самог живца, једара, по правилу је праћен нистагмусом, мучнином, повраћањем;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-Нестабилност (</a:t>
            </a:r>
            <a:r>
              <a:rPr lang="sr-Cyrl-RS" sz="2000" b="1" dirty="0" smtClean="0">
                <a:solidFill>
                  <a:srgbClr val="FF0000"/>
                </a:solidFill>
              </a:rPr>
              <a:t>врстибуларни апарат са једне стране „гура“ испитаника ка супротној страни</a:t>
            </a:r>
            <a:r>
              <a:rPr lang="sr-Cyrl-RS" sz="2000" dirty="0" smtClean="0">
                <a:solidFill>
                  <a:srgbClr val="FF0000"/>
                </a:solidFill>
              </a:rPr>
              <a:t>);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-Поремећај хода;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-Падови.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B524FE-5D26-409E-8CB1-E8B23CA0E2CD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65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Latn-RS" dirty="0" smtClean="0"/>
              <a:t>      </a:t>
            </a:r>
            <a:r>
              <a:rPr lang="sr-Latn-RS" dirty="0" smtClean="0">
                <a:solidFill>
                  <a:srgbClr val="FF0000"/>
                </a:solidFill>
              </a:rPr>
              <a:t>VIII n.statoacusticus/n.vestibulocochlearis</a:t>
            </a:r>
            <a:endParaRPr lang="sr-Cyrl-R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200" dirty="0" smtClean="0">
                <a:solidFill>
                  <a:srgbClr val="FF0000"/>
                </a:solidFill>
              </a:rPr>
              <a:t>Код </a:t>
            </a:r>
            <a:r>
              <a:rPr lang="sr-Cyrl-RS" sz="2200" b="1" dirty="0" smtClean="0">
                <a:solidFill>
                  <a:srgbClr val="FF0000"/>
                </a:solidFill>
              </a:rPr>
              <a:t>супраспиналних</a:t>
            </a:r>
            <a:r>
              <a:rPr lang="sr-Cyrl-RS" sz="2200" dirty="0" smtClean="0">
                <a:solidFill>
                  <a:srgbClr val="FF0000"/>
                </a:solidFill>
              </a:rPr>
              <a:t> атаксија (Ромберг позитиван и са отвореним очима) тешко је рећи узрок само на основу Ромберговог теста:</a:t>
            </a:r>
          </a:p>
          <a:p>
            <a:pPr marL="0" indent="0">
              <a:buNone/>
            </a:pPr>
            <a:endParaRPr lang="sr-Cyrl-RS" sz="2200" dirty="0" smtClean="0">
              <a:solidFill>
                <a:srgbClr val="FF0000"/>
              </a:solidFill>
            </a:endParaRPr>
          </a:p>
          <a:p>
            <a:pPr marL="457200" indent="-457200">
              <a:buAutoNum type="arabicPeriod"/>
            </a:pPr>
            <a:r>
              <a:rPr lang="sr-Cyrl-RS" sz="2200" dirty="0" smtClean="0">
                <a:solidFill>
                  <a:srgbClr val="FF0000"/>
                </a:solidFill>
              </a:rPr>
              <a:t>Вестибуларни апарат (када особа са једностраним оштећењем вестибуларног апарата накрене главу на страну оштећења наступа нестабилност и падање; пада као кип);</a:t>
            </a:r>
          </a:p>
          <a:p>
            <a:pPr marL="0" indent="0">
              <a:buNone/>
            </a:pPr>
            <a:endParaRPr lang="sr-Cyrl-RS" sz="22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200" dirty="0" smtClean="0">
                <a:solidFill>
                  <a:srgbClr val="FF0000"/>
                </a:solidFill>
              </a:rPr>
              <a:t>2.    Мали мозак (ломи се, крши ка страни где је оштећен церебелум).</a:t>
            </a:r>
            <a:endParaRPr lang="en-US" sz="2200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6D293C-02D7-484C-98BA-1E97326844F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686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sr-Latn-RS" dirty="0" smtClean="0"/>
              <a:t>      </a:t>
            </a:r>
            <a:r>
              <a:rPr lang="sr-Latn-RS" dirty="0" smtClean="0">
                <a:solidFill>
                  <a:srgbClr val="FF0000"/>
                </a:solidFill>
              </a:rPr>
              <a:t>VIII n.statoacusticus/n.vestibulocochlearis</a:t>
            </a:r>
            <a:endParaRPr lang="sr-Cyrl-R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dirty="0" smtClean="0">
                <a:solidFill>
                  <a:srgbClr val="FF0000"/>
                </a:solidFill>
              </a:rPr>
              <a:t>                                     </a:t>
            </a:r>
            <a:r>
              <a:rPr lang="sr-Cyrl-RS" sz="2400" dirty="0" smtClean="0">
                <a:solidFill>
                  <a:srgbClr val="FF0000"/>
                </a:solidFill>
              </a:rPr>
              <a:t>Нистагмус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-Вестибуларни </a:t>
            </a:r>
            <a:r>
              <a:rPr lang="sr-Cyrl-RS" sz="2400" dirty="0">
                <a:solidFill>
                  <a:srgbClr val="FF0000"/>
                </a:solidFill>
              </a:rPr>
              <a:t>нистагмус: ротационо или линеарно кретање, надражај на лабиринт, оштећење вестибуларног апарата или вестибуларног нерва;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</a:t>
            </a:r>
            <a:r>
              <a:rPr lang="sr-Cyrl-RS" sz="2400" b="1" dirty="0" smtClean="0">
                <a:solidFill>
                  <a:srgbClr val="FF0000"/>
                </a:solidFill>
              </a:rPr>
              <a:t>Спора</a:t>
            </a:r>
            <a:r>
              <a:rPr lang="sr-Cyrl-RS" sz="2400" dirty="0" smtClean="0">
                <a:solidFill>
                  <a:srgbClr val="FF0000"/>
                </a:solidFill>
              </a:rPr>
              <a:t> фаза ка оштећеној страни, и брза компензаторна фаза ка супротној страни;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-Позициони нистагмус;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                                              Калоријски тест: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-100-250 мл хладне воде у спољашњи слушни канал током 20с;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-„Очи беже од хладне воде“+вртоглавица+мучнина;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-Топла вода: обрнути одговор. 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-Одсуство реакција указује на ненадражљивост лабиринта или на прекид његових веза са можданим стаблом. 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EF1A5-5EEA-49F0-86F0-4B38CAC6A46D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65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 smtClean="0"/>
              <a:t> 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IX; X – nervus glossopharingeus; nervus vagus</a:t>
            </a: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endParaRPr lang="sr-Latn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</a:t>
            </a: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O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ва два КН се заједно описују због тога што заједнички изазивају један број симптома и знакова – дизартрија, дисфагија, дисфонија;</a:t>
            </a:r>
          </a:p>
          <a:p>
            <a:pPr marL="0" indent="0">
              <a:buNone/>
            </a:pPr>
            <a:endParaRPr lang="sr-Cyrl-RS" sz="20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-У већини случајева клинички је немогуће разликовати да ли се специфично ради о оштећењу 9. или 10. КН.</a:t>
            </a:r>
          </a:p>
          <a:p>
            <a:pPr marL="0" indent="0">
              <a:buNone/>
            </a:pPr>
            <a:endParaRPr lang="en-US" sz="20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CE8C6-5E76-4608-98AA-7A07F333DB93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196752"/>
            <a:ext cx="7128792" cy="5184576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545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196752"/>
            <a:ext cx="6624736" cy="5256584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106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60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 smtClean="0">
                <a:solidFill>
                  <a:srgbClr val="7030A0"/>
                </a:solidFill>
              </a:rPr>
              <a:t>  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IX</a:t>
            </a:r>
            <a:r>
              <a:rPr lang="sr-Latn-RS" dirty="0">
                <a:solidFill>
                  <a:schemeClr val="tx1">
                    <a:lumMod val="85000"/>
                  </a:schemeClr>
                </a:solidFill>
              </a:rPr>
              <a:t>; X – nervus glossopharingeus; nervus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vagus</a:t>
            </a: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     </a:t>
            </a:r>
            <a:r>
              <a:rPr lang="sr-Cyrl-RS" dirty="0" smtClean="0">
                <a:solidFill>
                  <a:schemeClr val="tx1">
                    <a:lumMod val="85000"/>
                  </a:schemeClr>
                </a:solidFill>
              </a:rPr>
              <a:t> 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IX K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Н инервише:</a:t>
            </a:r>
          </a:p>
          <a:p>
            <a:pPr marL="0" indent="0">
              <a:buNone/>
            </a:pPr>
            <a:r>
              <a:rPr lang="sr-Cyrl-RS" sz="2000" b="1" dirty="0" smtClean="0">
                <a:solidFill>
                  <a:schemeClr val="tx1">
                    <a:lumMod val="85000"/>
                  </a:schemeClr>
                </a:solidFill>
              </a:rPr>
              <a:t>Сензитивно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: задњу трећину језика, фаринкс, средње уво;</a:t>
            </a:r>
          </a:p>
          <a:p>
            <a:pPr marL="0" indent="0">
              <a:buNone/>
            </a:pPr>
            <a:r>
              <a:rPr lang="sr-Cyrl-RS" sz="2000" b="1" dirty="0" smtClean="0">
                <a:solidFill>
                  <a:schemeClr val="tx1">
                    <a:lumMod val="85000"/>
                  </a:schemeClr>
                </a:solidFill>
              </a:rPr>
              <a:t>Моторно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: </a:t>
            </a: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m.stylopharingeus;</a:t>
            </a:r>
            <a:endParaRPr lang="sr-Cyrl-RS" sz="20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b="1" dirty="0" smtClean="0">
                <a:solidFill>
                  <a:schemeClr val="tx1">
                    <a:lumMod val="85000"/>
                  </a:schemeClr>
                </a:solidFill>
              </a:rPr>
              <a:t>Аутономно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: паротидне пљувачне жлезде;</a:t>
            </a:r>
            <a:endParaRPr lang="sr-Latn-RS" sz="20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           </a:t>
            </a: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X 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КН инервише:</a:t>
            </a:r>
          </a:p>
          <a:p>
            <a:pPr marL="0" indent="0">
              <a:buNone/>
            </a:pPr>
            <a:r>
              <a:rPr lang="sr-Cyrl-RS" sz="2000" b="1" dirty="0" smtClean="0">
                <a:solidFill>
                  <a:schemeClr val="tx1">
                    <a:lumMod val="85000"/>
                  </a:schemeClr>
                </a:solidFill>
              </a:rPr>
              <a:t>Сензитивно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: бубна опна, спољашњи слушни канал и уво;</a:t>
            </a:r>
          </a:p>
          <a:p>
            <a:pPr marL="0" indent="0">
              <a:buNone/>
            </a:pPr>
            <a:r>
              <a:rPr lang="sr-Cyrl-RS" sz="2000" b="1" dirty="0" smtClean="0">
                <a:solidFill>
                  <a:schemeClr val="tx1">
                    <a:lumMod val="85000"/>
                  </a:schemeClr>
                </a:solidFill>
              </a:rPr>
              <a:t>Моторно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: мишиће меког непца, фаринкса, ларинкса;</a:t>
            </a:r>
          </a:p>
          <a:p>
            <a:pPr marL="0" indent="0">
              <a:buNone/>
            </a:pPr>
            <a:r>
              <a:rPr lang="sr-Cyrl-RS" sz="2000" b="1" dirty="0" smtClean="0">
                <a:solidFill>
                  <a:schemeClr val="tx1">
                    <a:lumMod val="85000"/>
                  </a:schemeClr>
                </a:solidFill>
              </a:rPr>
              <a:t>Аутономно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: аферентне гране каротидних барорецептора, парасимпатичке пројекције у и из торакса и абдомена (крвни судови, срце, плућа, ГИТ).</a:t>
            </a:r>
            <a:endParaRPr lang="en-US" sz="20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D13C37-0523-4512-992F-B291AF1BC505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107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04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dirty="0" smtClean="0">
                <a:solidFill>
                  <a:srgbClr val="7030A0"/>
                </a:solidFill>
              </a:rPr>
              <a:t>  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IX</a:t>
            </a:r>
            <a:r>
              <a:rPr lang="sr-Latn-RS" dirty="0">
                <a:solidFill>
                  <a:schemeClr val="tx1">
                    <a:lumMod val="85000"/>
                  </a:schemeClr>
                </a:solidFill>
              </a:rPr>
              <a:t>; X – nervus glossopharingeus; nervus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vagus</a:t>
            </a: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-Преглед 9. и 10. КН почиње већ у току разговора са болесником;</a:t>
            </a:r>
          </a:p>
          <a:p>
            <a:pPr marL="0" indent="0">
              <a:buNone/>
            </a:pPr>
            <a:r>
              <a:rPr lang="sr-Cyrl-RS" sz="2000" b="1" dirty="0" smtClean="0">
                <a:solidFill>
                  <a:schemeClr val="tx1">
                    <a:lumMod val="85000"/>
                  </a:schemeClr>
                </a:solidFill>
              </a:rPr>
              <a:t>-Фонација</a:t>
            </a:r>
            <a:r>
              <a:rPr lang="sr-Cyrl-RS" sz="2000" dirty="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Функција ларинкса и гласних жица (10.КН);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Код парализе меког непца настаје назална фонација (ринолалија;уњкав говор).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- 9.КН је укључен у сензитивну компоненту </a:t>
            </a:r>
            <a:r>
              <a:rPr lang="sr-Cyrl-RS" sz="2000" b="1" dirty="0" smtClean="0">
                <a:solidFill>
                  <a:schemeClr val="tx1">
                    <a:lumMod val="85000"/>
                  </a:schemeClr>
                </a:solidFill>
              </a:rPr>
              <a:t>гутања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, док 10.КН инервише структуре меког непца и фаринкса који су потребни за гутање;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Акутно једнострано оштећење 10.КН – ринолалија+дисфагија више течне него чвсте хране+назална регургитација;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Два основна критерију у процени моторне функције 10.КН карактер гласа и способност гутања.</a:t>
            </a:r>
          </a:p>
          <a:p>
            <a:pPr marL="0" indent="0">
              <a:buNone/>
            </a:pPr>
            <a:endParaRPr lang="en-US" sz="20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9404F6-EAA1-4CAF-8AB2-7531A294A16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108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04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dirty="0" smtClean="0">
                <a:solidFill>
                  <a:srgbClr val="7030A0"/>
                </a:solidFill>
              </a:rPr>
              <a:t> 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IX</a:t>
            </a:r>
            <a:r>
              <a:rPr lang="sr-Latn-RS" dirty="0">
                <a:solidFill>
                  <a:schemeClr val="tx1">
                    <a:lumMod val="85000"/>
                  </a:schemeClr>
                </a:solidFill>
              </a:rPr>
              <a:t>; X – nervus glossopharingeus; nervus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vagus</a:t>
            </a: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- 10.КН, тј.његова грана, </a:t>
            </a: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n.laryngeus reccurens, 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инервише гласне жице чија је нормална функција неопходна за дисање, кашљање, говор;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При једностраној лезији </a:t>
            </a:r>
            <a:r>
              <a:rPr lang="sr-Latn-RS" sz="2000" dirty="0">
                <a:solidFill>
                  <a:schemeClr val="tx1">
                    <a:lumMod val="85000"/>
                  </a:schemeClr>
                </a:solidFill>
              </a:rPr>
              <a:t>n.laryngeus </a:t>
            </a: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reccurens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а глас је пискав, промукао и битоналан;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Обострана парализа </a:t>
            </a:r>
            <a:r>
              <a:rPr lang="sr-Latn-RS" sz="2000" dirty="0">
                <a:solidFill>
                  <a:schemeClr val="tx1">
                    <a:lumMod val="85000"/>
                  </a:schemeClr>
                </a:solidFill>
              </a:rPr>
              <a:t>n.laryngeus </a:t>
            </a: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reccurens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а узрокује дисање по типу стридора које је неопходно препознати, јер је често неопходно извршити трахеотомију;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-Оштећење вагуса може бити праћено и тахикардијом, ирегуларним дисањем, повраћањем и ГИ атонијом. 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-Основни ефекат повишене вредности вагуса је брадикардија;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-Комплетна обострана лезија вагуса је инкомпатибилна са животом. </a:t>
            </a:r>
            <a:endParaRPr lang="en-US" sz="20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921C8-5838-4ECF-A6E8-64248D98347F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109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04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sz="2400" dirty="0" smtClean="0"/>
              <a:t>                              </a:t>
            </a:r>
            <a:r>
              <a:rPr lang="sr-Cyrl-RS" sz="2400" dirty="0" smtClean="0">
                <a:solidFill>
                  <a:srgbClr val="FF0000"/>
                </a:solidFill>
              </a:rPr>
              <a:t> </a:t>
            </a:r>
            <a:r>
              <a:rPr lang="sr-Latn-RS" sz="2400" dirty="0" smtClean="0">
                <a:solidFill>
                  <a:srgbClr val="FF0000"/>
                </a:solidFill>
              </a:rPr>
              <a:t>I – NERVUS OLFACTORIUS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 Хиперосмија – функционални поремећај; злоупотреба разних супстанци; мигрена;</a:t>
            </a:r>
            <a:endParaRPr lang="sr-Cyrl-R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 Паросмија/какосмија – психијатријске поремећаје; траума главе;</a:t>
            </a:r>
            <a:endParaRPr lang="sr-Cyrl-R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 Мирисне халуцинације – психозе; васкуларних и неопластичних оштећења централних структура олфактивног система; епилепсија;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 Кризе унцинатуса – епизодичне халуцинације непријатних мириса/укуса и представљају ауре које претходе епи нападима. 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CDC94C-B98A-4FB4-BF82-76AA0EF9455F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100" y="980728"/>
            <a:ext cx="7543800" cy="4608511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D1855-2650-41B9-8B66-86370AA44329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278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/>
              <a:t>Излед усне дупље и непчаних лукова код једностране парезе меког непца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CEB92-4279-460B-AD45-1D631E8A14AA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93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/>
              <a:t>Девијација увуле ка здравој страни код једностране парезе меког непца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507" b="21507"/>
          <a:stretch>
            <a:fillRect/>
          </a:stretch>
        </p:blipFill>
        <p:spPr>
          <a:xfrm>
            <a:off x="1792288" y="612775"/>
            <a:ext cx="5486400" cy="4112370"/>
          </a:xfr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ABB61-0118-4B66-86E4-49BC293F4F53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611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 smtClean="0">
                <a:solidFill>
                  <a:srgbClr val="7030A0"/>
                </a:solidFill>
              </a:rPr>
              <a:t> 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IX</a:t>
            </a:r>
            <a:r>
              <a:rPr lang="sr-Latn-RS" dirty="0">
                <a:solidFill>
                  <a:schemeClr val="tx1">
                    <a:lumMod val="85000"/>
                  </a:schemeClr>
                </a:solidFill>
              </a:rPr>
              <a:t>; X – nervus glossopharingeus; nervus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vagus</a:t>
            </a: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-Уколико је присутна једнострана слабост фаринкса, подизање непчаних лукова је слабије на страни оштећења, док увула скреће ка здравијој страни;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-Обострано одсуство одговора при извођењу ова два рефлекса могуће је и код неких здравих људи;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-Мишићи фаринкса добијају обострано кортикалну инервацију, тако да једнострани губитак ових рефлекса указује на оштећење ПМН;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-Булбарна парализа: палатинални, фарингеални и мандибуларни рефлекси су угашени (ПМН);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-Псеудобулбарна парализа: појачани (ЦМН).</a:t>
            </a:r>
            <a:endParaRPr lang="en-US" sz="20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AFE09-A1C3-4D2B-AAB6-6C86147C8037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04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Latn-RS" dirty="0" smtClean="0">
                <a:solidFill>
                  <a:srgbClr val="00B050"/>
                </a:solidFill>
              </a:rPr>
              <a:t>                         XI – nervus accesorius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   Чисто моторни нерв;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   Инервише </a:t>
            </a:r>
            <a:r>
              <a:rPr lang="sr-Latn-RS" sz="2400" dirty="0" smtClean="0">
                <a:solidFill>
                  <a:srgbClr val="00B050"/>
                </a:solidFill>
              </a:rPr>
              <a:t>m.sternocleidomastoideus, </a:t>
            </a:r>
            <a:r>
              <a:rPr lang="sr-Cyrl-RS" sz="2400" dirty="0" smtClean="0">
                <a:solidFill>
                  <a:srgbClr val="00B050"/>
                </a:solidFill>
              </a:rPr>
              <a:t>горњи део </a:t>
            </a:r>
            <a:r>
              <a:rPr lang="sr-Latn-RS" sz="2400" dirty="0" smtClean="0">
                <a:solidFill>
                  <a:srgbClr val="00B050"/>
                </a:solidFill>
              </a:rPr>
              <a:t>m.trapezius</a:t>
            </a:r>
            <a:r>
              <a:rPr lang="sr-Cyrl-RS" sz="2400" dirty="0" smtClean="0">
                <a:solidFill>
                  <a:srgbClr val="00B050"/>
                </a:solidFill>
              </a:rPr>
              <a:t>а</a:t>
            </a:r>
            <a:r>
              <a:rPr lang="sr-Latn-RS" sz="2400" dirty="0" smtClean="0">
                <a:solidFill>
                  <a:srgbClr val="00B050"/>
                </a:solidFill>
              </a:rPr>
              <a:t>;</a:t>
            </a:r>
            <a:endParaRPr lang="sr-Latn-RS" sz="2400" dirty="0">
              <a:solidFill>
                <a:srgbClr val="00B050"/>
              </a:solidFill>
            </a:endParaRP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00B050"/>
                </a:solidFill>
              </a:rPr>
              <a:t>Део влакана потиче из првих 5 сегмената вратне кичмене мождине;  у лобању улази кроз </a:t>
            </a:r>
            <a:r>
              <a:rPr lang="sr-Latn-RS" sz="2400" dirty="0" smtClean="0">
                <a:solidFill>
                  <a:srgbClr val="00B050"/>
                </a:solidFill>
              </a:rPr>
              <a:t>foramen magnum </a:t>
            </a:r>
            <a:r>
              <a:rPr lang="sr-Cyrl-RS" sz="2400" dirty="0" smtClean="0">
                <a:solidFill>
                  <a:srgbClr val="00B050"/>
                </a:solidFill>
              </a:rPr>
              <a:t>и заједно са 9. и 10. КН-ом напушта лобању кроз </a:t>
            </a:r>
            <a:r>
              <a:rPr lang="sr-Latn-RS" sz="2400" dirty="0" smtClean="0">
                <a:solidFill>
                  <a:srgbClr val="00B050"/>
                </a:solidFill>
              </a:rPr>
              <a:t>foramen jugulare;</a:t>
            </a:r>
            <a:endParaRPr lang="sr-Cyrl-RS" sz="2400" dirty="0" smtClean="0">
              <a:solidFill>
                <a:srgbClr val="00B050"/>
              </a:solidFill>
            </a:endParaRPr>
          </a:p>
          <a:p>
            <a:pPr>
              <a:buFontTx/>
              <a:buChar char="-"/>
            </a:pPr>
            <a:endParaRPr lang="sr-Latn-RS" sz="24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 Код оштећења 11.КН-а: оштећена је ротација, флексија и екстензија врата, подизање рамена и одизање руку изнад водоравне линије. </a:t>
            </a:r>
            <a:endParaRPr lang="sr-Latn-RS" sz="2400" dirty="0" smtClean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FD0684-C068-4C70-9488-A20D445909E2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04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437" y="1767681"/>
            <a:ext cx="4429125" cy="419100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57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Latn-RS" dirty="0" smtClean="0">
                <a:solidFill>
                  <a:srgbClr val="00B050"/>
                </a:solidFill>
              </a:rPr>
              <a:t>                         XI – nervus accesorius</a:t>
            </a:r>
            <a:endParaRPr lang="sr-Cyrl-RS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-Код оштећења горњег дела </a:t>
            </a:r>
            <a:r>
              <a:rPr lang="sr-Latn-RS" sz="2400" dirty="0" smtClean="0">
                <a:solidFill>
                  <a:srgbClr val="00B050"/>
                </a:solidFill>
              </a:rPr>
              <a:t>m.trapeziusa: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Истострани пад рамена, лако одвајање скапуле и слабије одизање рамена;</a:t>
            </a:r>
          </a:p>
          <a:p>
            <a:pPr marL="0" indent="0">
              <a:buNone/>
            </a:pPr>
            <a:endParaRPr lang="sr-Cyrl-RS" sz="24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-Кад је оштећен </a:t>
            </a:r>
            <a:r>
              <a:rPr lang="sr-Latn-RS" sz="2400" dirty="0" smtClean="0">
                <a:solidFill>
                  <a:srgbClr val="00B050"/>
                </a:solidFill>
              </a:rPr>
              <a:t>m.sternocleidomastoideus </a:t>
            </a:r>
            <a:r>
              <a:rPr lang="sr-Cyrl-RS" sz="2400" dirty="0" smtClean="0">
                <a:solidFill>
                  <a:srgbClr val="00B050"/>
                </a:solidFill>
              </a:rPr>
              <a:t>поремећено је окретање главе на супротну страну, са девијацијом главе према оштећеној страни;</a:t>
            </a:r>
          </a:p>
          <a:p>
            <a:pPr marL="0" indent="0">
              <a:buNone/>
            </a:pPr>
            <a:endParaRPr lang="sr-Cyrl-RS" sz="24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-Супрануклеарна инервација је билатерална, па је за централни испад функције наведених мишића неопходно обострано оштећење кортикобулбарних путева.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29FFE3-3217-41EF-8889-8040A19DC414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7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>
                <a:solidFill>
                  <a:srgbClr val="00B050"/>
                </a:solidFill>
              </a:rPr>
              <a:t>                         XI – nervus accesorius</a:t>
            </a:r>
            <a:endParaRPr lang="sr-Cyrl-RS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sr-Cyrl-RS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-Инспекција и поређење мишићних маса два мишића са обе стране;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-Ако је глава у антефлексији- слабост трапезоидних мишића;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-Ако је глава у ретрофлексији – слабост стерноклеидомастоидних мишућа;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-Спуштено раме – слабост </a:t>
            </a:r>
            <a:r>
              <a:rPr lang="sr-Latn-RS" sz="2400" dirty="0" smtClean="0">
                <a:solidFill>
                  <a:srgbClr val="00B050"/>
                </a:solidFill>
              </a:rPr>
              <a:t>m.trapeziusa+m.levator scapulae;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-Болеснику тражимо да брадом додирне једно, па друго раме.</a:t>
            </a:r>
          </a:p>
          <a:p>
            <a:pPr marL="0" indent="0">
              <a:buNone/>
            </a:pPr>
            <a:endParaRPr lang="sr-Cyrl-RS" sz="20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83602-7B10-4063-99C1-1A0AAAE96660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7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>
                <a:solidFill>
                  <a:srgbClr val="00B050"/>
                </a:solidFill>
              </a:rPr>
              <a:t>                         XI – nervus accesorius</a:t>
            </a:r>
            <a:endParaRPr lang="sr-Cyrl-RS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800" dirty="0" smtClean="0">
                <a:solidFill>
                  <a:srgbClr val="00B050"/>
                </a:solidFill>
              </a:rPr>
              <a:t>-Изражена слабост флексора у односу на екстензоре врата указује на мишићну болест;</a:t>
            </a:r>
          </a:p>
          <a:p>
            <a:pPr marL="0" indent="0">
              <a:buNone/>
            </a:pPr>
            <a:r>
              <a:rPr lang="sr-Cyrl-RS" sz="2800" dirty="0" smtClean="0">
                <a:solidFill>
                  <a:srgbClr val="00B050"/>
                </a:solidFill>
              </a:rPr>
              <a:t>-Израженија слабост екстензора у односу на флексоре врата указује на болест моторног неурона;</a:t>
            </a:r>
          </a:p>
          <a:p>
            <a:pPr marL="0" indent="0">
              <a:buNone/>
            </a:pPr>
            <a:r>
              <a:rPr lang="sr-Cyrl-RS" sz="2800" dirty="0" smtClean="0">
                <a:solidFill>
                  <a:srgbClr val="00B050"/>
                </a:solidFill>
              </a:rPr>
              <a:t>-Подједнака слабост флексора и екстензора врата указује на мијастенију гравис;</a:t>
            </a:r>
          </a:p>
          <a:p>
            <a:pPr marL="0" indent="0">
              <a:buNone/>
            </a:pPr>
            <a:r>
              <a:rPr lang="sr-Cyrl-RS" sz="2800" dirty="0" smtClean="0">
                <a:solidFill>
                  <a:srgbClr val="00B050"/>
                </a:solidFill>
              </a:rPr>
              <a:t>-Ова три правила су тачна у око 50% случајева.</a:t>
            </a:r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58692-06F1-4C09-9866-D5E1901DDBEC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7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Latn-RS" sz="2400" dirty="0" smtClean="0">
                <a:solidFill>
                  <a:srgbClr val="00B050"/>
                </a:solidFill>
              </a:rPr>
              <a:t>                              </a:t>
            </a:r>
            <a:r>
              <a:rPr lang="sr-Latn-RS" dirty="0" smtClean="0">
                <a:solidFill>
                  <a:srgbClr val="00B050"/>
                </a:solidFill>
              </a:rPr>
              <a:t>XII - nervus hypoglossus</a:t>
            </a:r>
          </a:p>
          <a:p>
            <a:pPr marL="0" indent="0">
              <a:buNone/>
            </a:pPr>
            <a:endParaRPr lang="sr-Latn-RS" sz="24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800" dirty="0" smtClean="0">
                <a:solidFill>
                  <a:srgbClr val="00B050"/>
                </a:solidFill>
              </a:rPr>
              <a:t>-Једро се налази у продуженој мождини; </a:t>
            </a:r>
            <a:endParaRPr lang="sr-Latn-RS" sz="28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sr-Cyrl-RS" sz="28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800" dirty="0" smtClean="0">
                <a:solidFill>
                  <a:srgbClr val="00B050"/>
                </a:solidFill>
              </a:rPr>
              <a:t>-Чисто моторни нерв -инервише све мишиће језика (</a:t>
            </a:r>
            <a:r>
              <a:rPr lang="sr-Latn-RS" sz="2800" dirty="0" smtClean="0">
                <a:solidFill>
                  <a:srgbClr val="00B050"/>
                </a:solidFill>
              </a:rPr>
              <a:t>m.hypoglossus; m.genioglossus; m.styloglossus) </a:t>
            </a:r>
            <a:r>
              <a:rPr lang="sr-Cyrl-RS" sz="2800" dirty="0" smtClean="0">
                <a:solidFill>
                  <a:srgbClr val="00B050"/>
                </a:solidFill>
              </a:rPr>
              <a:t>осим</a:t>
            </a:r>
            <a:r>
              <a:rPr lang="sr-Latn-RS" sz="2800" dirty="0" smtClean="0">
                <a:solidFill>
                  <a:srgbClr val="00B050"/>
                </a:solidFill>
              </a:rPr>
              <a:t> m.palatoglossusa</a:t>
            </a:r>
            <a:r>
              <a:rPr lang="sr-Cyrl-RS" sz="2800" dirty="0" smtClean="0">
                <a:solidFill>
                  <a:srgbClr val="00B050"/>
                </a:solidFill>
              </a:rPr>
              <a:t>.</a:t>
            </a:r>
          </a:p>
          <a:p>
            <a:pPr marL="0" indent="0">
              <a:buNone/>
            </a:pPr>
            <a:endParaRPr lang="sr-Cyrl-RS" sz="200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B624D0-B0FB-4280-B838-E17072A33AB8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04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                                  </a:t>
            </a:r>
            <a:r>
              <a:rPr lang="sr-Latn-RS" sz="2400" dirty="0" smtClean="0">
                <a:solidFill>
                  <a:srgbClr val="FF0000"/>
                </a:solidFill>
              </a:rPr>
              <a:t>I – NERVUS OLFACTORIUS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 Неки од узрока трајног губитка осећаја мириса: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Менингеом олфактивног региона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Тумори фронталног режња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Селарни/параселарни тумори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Корсаковљев синдром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Дефицит витамина Б6, Б12, А, бакра, цинка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Краниоцеребрална траума или хируршки захвати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Алцхајмерова болест, Паркинсонова болест, МС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Конгенитална аносмија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31ED45-1CE7-4E6E-A75F-464559E39F4A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268760"/>
            <a:ext cx="6408712" cy="504056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002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dirty="0" smtClean="0">
                <a:solidFill>
                  <a:srgbClr val="00B050"/>
                </a:solidFill>
              </a:rPr>
              <a:t>                       </a:t>
            </a:r>
            <a:r>
              <a:rPr lang="sr-Latn-RS" dirty="0" smtClean="0">
                <a:solidFill>
                  <a:srgbClr val="00B050"/>
                </a:solidFill>
              </a:rPr>
              <a:t>XII</a:t>
            </a:r>
            <a:r>
              <a:rPr lang="sr-Cyrl-RS" dirty="0" smtClean="0">
                <a:solidFill>
                  <a:srgbClr val="00B050"/>
                </a:solidFill>
              </a:rPr>
              <a:t> - </a:t>
            </a:r>
            <a:r>
              <a:rPr lang="sr-Latn-RS" dirty="0" smtClean="0">
                <a:solidFill>
                  <a:srgbClr val="00B050"/>
                </a:solidFill>
              </a:rPr>
              <a:t> nervus hypoglossus</a:t>
            </a:r>
            <a:endParaRPr lang="sr-Cyrl-RS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sr-Cyrl-RS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-Од </a:t>
            </a:r>
            <a:r>
              <a:rPr lang="sr-Cyrl-RS" sz="2400" dirty="0">
                <a:solidFill>
                  <a:srgbClr val="00B050"/>
                </a:solidFill>
              </a:rPr>
              <a:t>пацијента тражимо да јако отвори уста с </a:t>
            </a:r>
            <a:r>
              <a:rPr lang="sr-Cyrl-RS" sz="2400" dirty="0" smtClean="0">
                <a:solidFill>
                  <a:srgbClr val="00B050"/>
                </a:solidFill>
              </a:rPr>
              <a:t>језиком </a:t>
            </a:r>
            <a:r>
              <a:rPr lang="sr-Cyrl-RS" sz="2400" dirty="0">
                <a:solidFill>
                  <a:srgbClr val="00B050"/>
                </a:solidFill>
              </a:rPr>
              <a:t>који лежи на поду усне дупље коју осветљавамо неуролошком </a:t>
            </a:r>
            <a:r>
              <a:rPr lang="sr-Cyrl-RS" sz="2400" dirty="0" smtClean="0">
                <a:solidFill>
                  <a:srgbClr val="00B050"/>
                </a:solidFill>
              </a:rPr>
              <a:t>лампицом;</a:t>
            </a:r>
            <a:endParaRPr lang="sr-Cyrl-RS" sz="240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sr-Cyrl-RS" sz="24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-Посматрамо мишићне масе обе стране језика;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-Положај језика у усној дупљи и његову површину;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-Фасцикулације – рубне фасцикулације;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-Атрофије – набори слузнице на рубовима језика.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D6B4F-E4E4-46A5-B892-B3637FE13A87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04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dirty="0" smtClean="0">
                <a:solidFill>
                  <a:srgbClr val="00B050"/>
                </a:solidFill>
              </a:rPr>
              <a:t>                      </a:t>
            </a:r>
            <a:r>
              <a:rPr lang="sr-Latn-RS" dirty="0" smtClean="0">
                <a:solidFill>
                  <a:srgbClr val="00B050"/>
                </a:solidFill>
              </a:rPr>
              <a:t>XII </a:t>
            </a:r>
            <a:r>
              <a:rPr lang="sr-Cyrl-RS" dirty="0" smtClean="0">
                <a:solidFill>
                  <a:srgbClr val="00B050"/>
                </a:solidFill>
              </a:rPr>
              <a:t>- </a:t>
            </a:r>
            <a:r>
              <a:rPr lang="sr-Latn-RS" dirty="0" smtClean="0">
                <a:solidFill>
                  <a:srgbClr val="00B050"/>
                </a:solidFill>
              </a:rPr>
              <a:t>nervus hypoglossus</a:t>
            </a:r>
            <a:endParaRPr lang="sr-Cyrl-RS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     Од испитаника тражимо да испружи језик у правој линији и посматрамо да ли овај покрет извршава са тешкоћом , да ли  језик скреће у страну, да ли постоје невољни покрети; 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     Испитаник вишекратно пружа и увлачи језик, помера га лево-десно, горе-доле; </a:t>
            </a: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00B050"/>
                </a:solidFill>
              </a:rPr>
              <a:t>Снага језика – врхом језика гура образ са једне, па са друге стране, док јагодицама средња три прста пружамо отпор са спољашње стране образа;</a:t>
            </a: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00B050"/>
                </a:solidFill>
              </a:rPr>
              <a:t>Макроглосија – повећање волумена језика код Дауновог синдрома, акромегалије, хипотиреозе, амилоидозе, полисахаридозе,...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E00F6-FC42-419E-A0F4-EEBCDD77F4DC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04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 smtClean="0">
                <a:solidFill>
                  <a:srgbClr val="00B050"/>
                </a:solidFill>
              </a:rPr>
              <a:t>                   </a:t>
            </a:r>
            <a:r>
              <a:rPr lang="sr-Latn-RS" dirty="0" smtClean="0">
                <a:solidFill>
                  <a:srgbClr val="00B050"/>
                </a:solidFill>
              </a:rPr>
              <a:t>XII </a:t>
            </a:r>
            <a:r>
              <a:rPr lang="sr-Cyrl-RS" dirty="0" smtClean="0">
                <a:solidFill>
                  <a:srgbClr val="00B050"/>
                </a:solidFill>
              </a:rPr>
              <a:t>- </a:t>
            </a:r>
            <a:r>
              <a:rPr lang="sr-Latn-RS" dirty="0" smtClean="0">
                <a:solidFill>
                  <a:srgbClr val="00B050"/>
                </a:solidFill>
              </a:rPr>
              <a:t>nervus hypoglossus</a:t>
            </a:r>
            <a:endParaRPr lang="sr-Cyrl-RS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sr-Cyrl-RS" sz="2400" dirty="0" smtClean="0">
              <a:solidFill>
                <a:srgbClr val="00B050"/>
              </a:solidFill>
            </a:endParaRP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00B050"/>
                </a:solidFill>
              </a:rPr>
              <a:t>Са једностраном атрофијом и фасцикулацијама → унилатерално оштећење ПМН → језик скреће на страну лезије;</a:t>
            </a:r>
          </a:p>
          <a:p>
            <a:pPr>
              <a:buFontTx/>
              <a:buChar char="-"/>
            </a:pPr>
            <a:endParaRPr lang="sr-Cyrl-RS" sz="2400" dirty="0" smtClean="0">
              <a:solidFill>
                <a:srgbClr val="00B050"/>
              </a:solidFill>
            </a:endParaRP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00B050"/>
                </a:solidFill>
              </a:rPr>
              <a:t>Без губитка мишићне масе језика и без фасцикулација →једнострано оштећење ЦМН – језик скреће на страну супротну од стране лезије.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AD726-C055-403D-BFA0-286B2E5715F3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04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Пареза/парализа 12.КН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" b="1193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sr-Cyrl-RS" dirty="0"/>
              <a:t>Девијација језика на десну страну  при протрузији из усне </a:t>
            </a:r>
            <a:r>
              <a:rPr lang="sr-Cyrl-RS" dirty="0" smtClean="0"/>
              <a:t>дупље.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FC1F9A-B47C-49F3-9BC4-9A86180DCA20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128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Пареза/парализа 12.КН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" b="48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sr-Cyrl-RS" dirty="0"/>
              <a:t>Девијација језика на десну страну  при протрузији из усне </a:t>
            </a:r>
            <a:r>
              <a:rPr lang="sr-Cyrl-RS" dirty="0" smtClean="0"/>
              <a:t>дупље.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010E9-E3AE-457B-B94B-C6F64FD6AA6C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137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Пареза/парализа 12.КН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58" b="12458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sr-Cyrl-RS" dirty="0"/>
              <a:t>Девијација језика на </a:t>
            </a:r>
            <a:r>
              <a:rPr lang="sr-Cyrl-RS" dirty="0" smtClean="0"/>
              <a:t>леву страну  </a:t>
            </a:r>
            <a:r>
              <a:rPr lang="sr-Cyrl-RS" dirty="0"/>
              <a:t>при протрузији из усне </a:t>
            </a:r>
            <a:r>
              <a:rPr lang="sr-Cyrl-RS" dirty="0" smtClean="0"/>
              <a:t>дупље.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2997C-288E-43D0-ADBC-D426CD62E9E2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366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Пареза/парализа 12.КН</a:t>
            </a:r>
            <a:endParaRPr lang="en-US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00" b="25000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sr-Cyrl-RS" dirty="0" smtClean="0"/>
              <a:t>Девијација језика   са знацима  хипотрофије половине језика  при протрузији из усне дупље.</a:t>
            </a:r>
            <a:endParaRPr lang="en-US" dirty="0"/>
          </a:p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C958CA-0CC1-4B9D-934D-B4AF539AE8F0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315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Фасцикулације језика 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9" b="1299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sr-Cyrl-RS" dirty="0" smtClean="0"/>
              <a:t>АЛС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FC7BE1-416A-43C7-BACA-5BB2DB9CF875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83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Повећање волумена</a:t>
            </a:r>
            <a:r>
              <a:rPr lang="sr-Latn-RS" dirty="0" smtClean="0"/>
              <a:t> </a:t>
            </a:r>
            <a:r>
              <a:rPr lang="sr-Cyrl-RS" dirty="0" smtClean="0"/>
              <a:t>језика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6" b="10526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sr-Latn-RS" dirty="0" smtClean="0"/>
              <a:t>Macroglosija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68FC7-3B34-442D-A3B3-9B44DF227C92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86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                                  </a:t>
            </a:r>
            <a:r>
              <a:rPr lang="sr-Latn-RS" sz="2400" dirty="0" smtClean="0">
                <a:solidFill>
                  <a:srgbClr val="FF0000"/>
                </a:solidFill>
              </a:rPr>
              <a:t>I – NERVUS OLFACTORIUS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Неки од узрока трајног губитка осећаја мириса: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Психијатријске болести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Хроничне болести синуса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Пушење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Хронични ринитис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Девијација носног септума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Назални полипи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Интраназални тумори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Стања након вирусних инфекција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343BC-52BA-4FC7-9057-D7BB382EE6BE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55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 smtClean="0">
                <a:solidFill>
                  <a:srgbClr val="00B050"/>
                </a:solidFill>
              </a:rPr>
              <a:t>                   </a:t>
            </a:r>
            <a:r>
              <a:rPr lang="sr-Latn-RS" dirty="0" smtClean="0">
                <a:solidFill>
                  <a:srgbClr val="00B050"/>
                </a:solidFill>
              </a:rPr>
              <a:t>XII </a:t>
            </a:r>
            <a:r>
              <a:rPr lang="sr-Cyrl-RS" dirty="0" smtClean="0">
                <a:solidFill>
                  <a:srgbClr val="00B050"/>
                </a:solidFill>
              </a:rPr>
              <a:t>- </a:t>
            </a:r>
            <a:r>
              <a:rPr lang="sr-Latn-RS" dirty="0" smtClean="0">
                <a:solidFill>
                  <a:srgbClr val="00B050"/>
                </a:solidFill>
              </a:rPr>
              <a:t>nervus hypoglossus</a:t>
            </a:r>
            <a:endParaRPr lang="sr-Cyrl-RS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dirty="0" smtClean="0">
                <a:solidFill>
                  <a:srgbClr val="00B050"/>
                </a:solidFill>
              </a:rPr>
              <a:t>         </a:t>
            </a:r>
            <a:r>
              <a:rPr lang="sr-Latn-RS" dirty="0" smtClean="0">
                <a:solidFill>
                  <a:srgbClr val="00B050"/>
                </a:solidFill>
              </a:rPr>
              <a:t>O</a:t>
            </a:r>
            <a:r>
              <a:rPr lang="sr-Cyrl-RS" dirty="0" smtClean="0">
                <a:solidFill>
                  <a:srgbClr val="00B050"/>
                </a:solidFill>
              </a:rPr>
              <a:t>штећење по типу ПМН:</a:t>
            </a:r>
          </a:p>
          <a:p>
            <a:pPr marL="0" indent="0">
              <a:buNone/>
            </a:pPr>
            <a:endParaRPr lang="sr-Cyrl-RS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 Истострана атрофија и фасцикулације језика;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 Површина језика наборана, фасцикулације рубне (бар у почетку);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 Говор, гутање, покрети жвакања нису битно поремећени. 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21909-EEAE-41E6-9BDE-02EFDB794F7D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04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dirty="0" smtClean="0">
                <a:solidFill>
                  <a:srgbClr val="00B050"/>
                </a:solidFill>
              </a:rPr>
              <a:t>                   </a:t>
            </a:r>
            <a:r>
              <a:rPr lang="sr-Latn-RS" dirty="0" smtClean="0">
                <a:solidFill>
                  <a:srgbClr val="00B050"/>
                </a:solidFill>
              </a:rPr>
              <a:t>XII </a:t>
            </a:r>
            <a:r>
              <a:rPr lang="sr-Cyrl-RS" dirty="0" smtClean="0">
                <a:solidFill>
                  <a:srgbClr val="00B050"/>
                </a:solidFill>
              </a:rPr>
              <a:t>- </a:t>
            </a:r>
            <a:r>
              <a:rPr lang="sr-Latn-RS" dirty="0" smtClean="0">
                <a:solidFill>
                  <a:srgbClr val="00B050"/>
                </a:solidFill>
              </a:rPr>
              <a:t>nervus hypoglossus</a:t>
            </a:r>
            <a:endParaRPr lang="sr-Cyrl-RS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 Већина болесника има билатералну кортикалну инервацију-испади код једностраних супрануклеарних оштећења благи и брзо се компензују;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 То не важи за </a:t>
            </a:r>
            <a:r>
              <a:rPr lang="sr-Latn-RS" sz="2400" dirty="0" smtClean="0">
                <a:solidFill>
                  <a:srgbClr val="00B050"/>
                </a:solidFill>
              </a:rPr>
              <a:t>m.genioglossus </a:t>
            </a:r>
            <a:r>
              <a:rPr lang="sr-Cyrl-RS" sz="2400" dirty="0" smtClean="0">
                <a:solidFill>
                  <a:srgbClr val="00B050"/>
                </a:solidFill>
              </a:rPr>
              <a:t>који добија инервацију само из контралатералне хемисфере; у случају њеног оштећења језик скреће на страну супротну од стране лезије; 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- Обострана супрануклеарна лезија изазива дисфагију и дизартрију и немогућност протрузије језика даље од ивице предњих зуба.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F4E36F-B9D3-4002-B3A5-B0EE79413FBF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650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КРАНИЈАЛНИ НЕРВИ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 smtClean="0"/>
              <a:t>                                 Литература</a:t>
            </a:r>
          </a:p>
          <a:p>
            <a:pPr marL="0" indent="0">
              <a:buNone/>
            </a:pPr>
            <a:endParaRPr lang="sr-Cyrl-RS" dirty="0" smtClean="0"/>
          </a:p>
          <a:p>
            <a:pPr marL="0" indent="0">
              <a:buNone/>
            </a:pPr>
            <a:r>
              <a:rPr lang="sr-Cyrl-RS" dirty="0" smtClean="0"/>
              <a:t>Владимир С.Костић. Основи неуролошког прегледа, 2013. Београд.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/>
          <a:lstStyle/>
          <a:p>
            <a:fld id="{3388ED2B-1292-4BB3-B826-04605FB4BEDD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/>
          <a:lstStyle/>
          <a:p>
            <a:fld id="{D18FCD6C-DC4F-43D2-8FCC-E91B3775D894}" type="slidenum">
              <a:rPr lang="en-US" smtClean="0"/>
              <a:t>132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92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/>
              <a:t>ЗДРАВСТВЕНА НЕГА БОЛЕСНИКА СА ОШТЕЋЕЊИМА ИЛИ ОБОЉЕЊИМА КРАНИЈАЛНИХ НЕРАВА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4077072"/>
            <a:ext cx="6400800" cy="1752600"/>
          </a:xfrm>
        </p:spPr>
        <p:txBody>
          <a:bodyPr/>
          <a:lstStyle/>
          <a:p>
            <a:r>
              <a:rPr lang="sr-Cyrl-RS" dirty="0" smtClean="0"/>
              <a:t>Дејан Алексић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99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sr-Cyrl-RS" sz="3000" dirty="0" smtClean="0"/>
              <a:t>ЗДРАВСТВЕНА НЕГА БОЛЕСНИКА СА ОШТЕЋЕЊИМА ИЛИ ОБОЉЕЊИМА КРАНИЈАЛНИХ НЕРАВА</a:t>
            </a:r>
            <a:endParaRPr lang="en-US" sz="3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/>
              <a:t>Најчешћа обољења са којима се сетра у пракси сусреће су:</a:t>
            </a:r>
          </a:p>
          <a:p>
            <a:pPr marL="514350" indent="-514350">
              <a:buAutoNum type="arabicPeriod"/>
            </a:pPr>
            <a:r>
              <a:rPr lang="sr-Cyrl-RS" dirty="0" smtClean="0"/>
              <a:t>Неуралгија </a:t>
            </a:r>
            <a:r>
              <a:rPr lang="sr-Latn-RS" dirty="0" smtClean="0"/>
              <a:t>n.trigeminusa (V);</a:t>
            </a:r>
          </a:p>
          <a:p>
            <a:pPr marL="514350" indent="-514350">
              <a:buAutoNum type="arabicPeriod"/>
            </a:pPr>
            <a:r>
              <a:rPr lang="sr-Cyrl-RS" dirty="0" smtClean="0"/>
              <a:t>Периферна парализа </a:t>
            </a:r>
            <a:r>
              <a:rPr lang="sr-Latn-RS" dirty="0" smtClean="0"/>
              <a:t>n.facijalisa (VII);</a:t>
            </a:r>
          </a:p>
          <a:p>
            <a:pPr marL="514350" indent="-514350">
              <a:buAutoNum type="arabicPeriod"/>
            </a:pPr>
            <a:r>
              <a:rPr lang="sr-Cyrl-RS" dirty="0" smtClean="0"/>
              <a:t>Мениерова болест </a:t>
            </a:r>
            <a:r>
              <a:rPr lang="sr-Latn-RS" dirty="0" smtClean="0"/>
              <a:t>(VIII).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44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/>
              <a:t/>
            </a:r>
            <a:br>
              <a:rPr lang="sr-Latn-RS" dirty="0" smtClean="0"/>
            </a:br>
            <a:r>
              <a:rPr lang="sr-Cyrl-RS" dirty="0" smtClean="0"/>
              <a:t>Неуралгија </a:t>
            </a:r>
            <a:r>
              <a:rPr lang="sr-Latn-RS" dirty="0" smtClean="0"/>
              <a:t>n.trigeminusa </a:t>
            </a:r>
            <a:r>
              <a:rPr lang="sr-Latn-RS" dirty="0"/>
              <a:t>(V</a:t>
            </a:r>
            <a:r>
              <a:rPr lang="sr-Latn-RS" dirty="0" smtClean="0"/>
              <a:t>)</a:t>
            </a:r>
            <a:r>
              <a:rPr lang="sr-Latn-RS" dirty="0"/>
              <a:t/>
            </a:r>
            <a:br>
              <a:rPr lang="sr-Latn-R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sz="2400" dirty="0" smtClean="0"/>
          </a:p>
          <a:p>
            <a:r>
              <a:rPr lang="sr-Cyrl-RS" sz="2400" dirty="0" smtClean="0"/>
              <a:t>Јак бол „удар струје“, „убод ножем“ који кратко траје и понавља се;</a:t>
            </a:r>
          </a:p>
          <a:p>
            <a:r>
              <a:rPr lang="sr-Cyrl-RS" sz="2400" dirty="0" smtClean="0"/>
              <a:t>Јавља се изненада у сензорној дистрибуцијхи на једном или више огранака нерва;</a:t>
            </a:r>
          </a:p>
          <a:p>
            <a:r>
              <a:rPr lang="sr-Cyrl-RS" sz="2400" dirty="0" smtClean="0"/>
              <a:t>Бол се шири, осећа се на малим подручјима, „осетљивим тачкама“;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6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/>
              <a:t>Неуралгија </a:t>
            </a:r>
            <a:r>
              <a:rPr lang="sr-Latn-RS" dirty="0"/>
              <a:t>n.trigeminusa (V)</a:t>
            </a:r>
            <a:br>
              <a:rPr lang="sr-Latn-R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sr-Cyrl-RS" dirty="0" smtClean="0"/>
              <a:t>Интервенције медицинске сестре</a:t>
            </a:r>
          </a:p>
          <a:p>
            <a:pPr marL="0" indent="0" algn="just">
              <a:buNone/>
            </a:pPr>
            <a:r>
              <a:rPr lang="sr-Cyrl-RS" sz="2400" dirty="0" smtClean="0"/>
              <a:t>За време периода бола процена стања:</a:t>
            </a:r>
          </a:p>
          <a:p>
            <a:pPr marL="0" indent="0" algn="just">
              <a:buNone/>
            </a:pPr>
            <a:r>
              <a:rPr lang="sr-Cyrl-RS" sz="2400" dirty="0" smtClean="0"/>
              <a:t>Локализација неуралгичне тачке</a:t>
            </a:r>
          </a:p>
          <a:p>
            <a:pPr marL="0" indent="0" algn="just">
              <a:buNone/>
            </a:pPr>
            <a:r>
              <a:rPr lang="sr-Cyrl-RS" sz="2400" dirty="0" smtClean="0"/>
              <a:t>Опис бола и начина на који болесник покушава да спречи бол</a:t>
            </a:r>
          </a:p>
          <a:p>
            <a:pPr marL="0" indent="0" algn="just">
              <a:buNone/>
            </a:pPr>
            <a:r>
              <a:rPr lang="sr-Cyrl-RS" sz="2400" dirty="0" smtClean="0"/>
              <a:t>Помоћ болеснику приликом обављања свакодневне неге</a:t>
            </a:r>
          </a:p>
          <a:p>
            <a:pPr marL="0" indent="0" algn="just">
              <a:buNone/>
            </a:pPr>
            <a:r>
              <a:rPr lang="sr-Cyrl-RS" sz="2400" dirty="0" smtClean="0"/>
              <a:t>Болеснику сестра олакшава исхрану</a:t>
            </a:r>
          </a:p>
          <a:p>
            <a:pPr marL="0" indent="0" algn="just">
              <a:buNone/>
            </a:pPr>
            <a:r>
              <a:rPr lang="sr-Cyrl-RS" sz="2400" dirty="0" smtClean="0"/>
              <a:t>Примена прописане терапије</a:t>
            </a:r>
          </a:p>
          <a:p>
            <a:pPr marL="0" indent="0" algn="just">
              <a:buNone/>
            </a:pPr>
            <a:r>
              <a:rPr lang="sr-Cyrl-RS" sz="2400" dirty="0" smtClean="0"/>
              <a:t>Едукација болесника</a:t>
            </a:r>
          </a:p>
          <a:p>
            <a:pPr marL="0" indent="0" algn="just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957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/>
              <a:t>Периферна парализа </a:t>
            </a:r>
            <a:r>
              <a:rPr lang="sr-Latn-RS" dirty="0"/>
              <a:t>n.facijalisa (VII</a:t>
            </a:r>
            <a:r>
              <a:rPr lang="sr-Latn-R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sr-Cyrl-RS" sz="2400" dirty="0" smtClean="0"/>
          </a:p>
          <a:p>
            <a:pPr marL="0" indent="0">
              <a:buNone/>
            </a:pPr>
            <a:r>
              <a:rPr lang="sr-Cyrl-RS" sz="2400" dirty="0" smtClean="0"/>
              <a:t>Немогућношћу затварања ока на оболелој страни</a:t>
            </a:r>
          </a:p>
          <a:p>
            <a:pPr marL="0" indent="0">
              <a:buNone/>
            </a:pPr>
            <a:r>
              <a:rPr lang="sr-Cyrl-RS" sz="2400" dirty="0" smtClean="0"/>
              <a:t>Евидентира се Белов феномен</a:t>
            </a:r>
          </a:p>
          <a:p>
            <a:pPr marL="0" indent="0">
              <a:buNone/>
            </a:pPr>
            <a:r>
              <a:rPr lang="sr-Cyrl-RS" sz="2400" dirty="0" smtClean="0"/>
              <a:t>Болесник није у могућности да набере чело, да повуче уста</a:t>
            </a:r>
          </a:p>
          <a:p>
            <a:pPr marL="0" indent="0">
              <a:buNone/>
            </a:pPr>
            <a:r>
              <a:rPr lang="sr-Cyrl-RS" sz="2400" dirty="0" smtClean="0"/>
              <a:t>Болесник тешко изговара лабијалне гласове (б, п, ф)</a:t>
            </a:r>
          </a:p>
          <a:p>
            <a:pPr marL="0" indent="0">
              <a:buNone/>
            </a:pPr>
            <a:r>
              <a:rPr lang="sr-Cyrl-RS" sz="2400" dirty="0" smtClean="0"/>
              <a:t>Приликом узимања оброла храна запада између образа и десни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073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/>
              <a:t>Периферна парализа </a:t>
            </a:r>
            <a:r>
              <a:rPr lang="sr-Latn-RS" dirty="0"/>
              <a:t>n.facijalisa (VII</a:t>
            </a:r>
            <a:r>
              <a:rPr lang="sr-Latn-RS" dirty="0" smtClean="0"/>
              <a:t>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sr-Cyrl-RS" dirty="0" smtClean="0"/>
              <a:t>Интервенције медицинске сестре</a:t>
            </a:r>
          </a:p>
          <a:p>
            <a:pPr marL="0" indent="0" algn="just">
              <a:buNone/>
            </a:pPr>
            <a:r>
              <a:rPr lang="sr-Cyrl-RS" sz="2400" dirty="0" smtClean="0"/>
              <a:t>Редовна и правилна орална хигијена</a:t>
            </a:r>
          </a:p>
          <a:p>
            <a:pPr marL="0" indent="0" algn="just">
              <a:buNone/>
            </a:pPr>
            <a:r>
              <a:rPr lang="sr-Cyrl-RS" sz="2400" dirty="0" smtClean="0"/>
              <a:t>Преко ноћи затворити око болесника јастучетом од газе и адхезивним фластером</a:t>
            </a:r>
          </a:p>
          <a:p>
            <a:pPr marL="0" indent="0" algn="just">
              <a:buNone/>
            </a:pPr>
            <a:r>
              <a:rPr lang="sr-Cyrl-RS" sz="2400" dirty="0" smtClean="0"/>
              <a:t>Након акутне фазе- масажа лица</a:t>
            </a:r>
          </a:p>
          <a:p>
            <a:pPr marL="0" indent="0" algn="just">
              <a:buNone/>
            </a:pPr>
            <a:r>
              <a:rPr lang="sr-Cyrl-RS" sz="2400" dirty="0" smtClean="0"/>
              <a:t>Здравствено васпитни метод: Нисте доживели мождани удар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366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МЕНИЕРОВА БОЛЕСТ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sz="2400" dirty="0" smtClean="0"/>
          </a:p>
          <a:p>
            <a:r>
              <a:rPr lang="sr-Cyrl-RS" sz="2400" dirty="0" smtClean="0"/>
              <a:t>Вртоглавица</a:t>
            </a:r>
          </a:p>
          <a:p>
            <a:r>
              <a:rPr lang="sr-Cyrl-RS" sz="2400" dirty="0" smtClean="0"/>
              <a:t>Мучнина, повраћање</a:t>
            </a:r>
          </a:p>
          <a:p>
            <a:r>
              <a:rPr lang="sr-Cyrl-RS" sz="2400" dirty="0" smtClean="0"/>
              <a:t>Зујање у ушима, осећај притиска, губитак слуха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04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                                  </a:t>
            </a:r>
            <a:r>
              <a:rPr lang="sr-Latn-RS" sz="2400" dirty="0" smtClean="0">
                <a:solidFill>
                  <a:srgbClr val="FF0000"/>
                </a:solidFill>
              </a:rPr>
              <a:t>I – NERVUS OLFACTORIUS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Неки од узрока трајног губитка осећаја мириса: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Општа анестезија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Опекотине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Нормално старење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Трудноћа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Менингитис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Хемотерапија, радијациона терапија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Токсичност кадмијума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Антихистаминици, антибиотици, леводопа, кокаин, амфетамин.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532E7D-6653-4F7E-9197-B506CCBEBB55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201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МЕНИЕРОВА БОЛЕСТ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sr-Cyrl-RS" dirty="0" smtClean="0"/>
              <a:t>Интервенције медицинске сестре</a:t>
            </a:r>
          </a:p>
          <a:p>
            <a:pPr marL="0" indent="0" algn="ctr">
              <a:buNone/>
            </a:pPr>
            <a:endParaRPr lang="sr-Cyrl-RS" dirty="0" smtClean="0"/>
          </a:p>
          <a:p>
            <a:pPr marL="0" indent="0" algn="just">
              <a:buNone/>
            </a:pPr>
            <a:r>
              <a:rPr lang="sr-Cyrl-RS" dirty="0" smtClean="0"/>
              <a:t>Обезбедити мировање у кревету</a:t>
            </a:r>
          </a:p>
          <a:p>
            <a:pPr marL="0" indent="0" algn="just">
              <a:buNone/>
            </a:pPr>
            <a:r>
              <a:rPr lang="sr-Cyrl-RS" dirty="0" smtClean="0"/>
              <a:t>Обезбедити кревет са заштитном оградом</a:t>
            </a:r>
          </a:p>
          <a:p>
            <a:pPr marL="0" indent="0" algn="just">
              <a:buNone/>
            </a:pPr>
            <a:r>
              <a:rPr lang="sr-Cyrl-RS" dirty="0" smtClean="0"/>
              <a:t>Здравствену негу реализовати у кревету</a:t>
            </a:r>
          </a:p>
          <a:p>
            <a:pPr marL="0" indent="0" algn="just">
              <a:buNone/>
            </a:pPr>
            <a:r>
              <a:rPr lang="sr-Cyrl-RS" dirty="0" smtClean="0"/>
              <a:t>Обезбедити стални надзор болесника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86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ЛИТЕРАТУРА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sr-Cyrl-RS" sz="2400" dirty="0" smtClean="0"/>
          </a:p>
          <a:p>
            <a:r>
              <a:rPr lang="sr-Cyrl-RS" sz="2400" dirty="0" smtClean="0"/>
              <a:t>Ленка Бабић, Миљана Матијевић, Душанка Шаренац. Здравствена нега у неурологији. 2002. Београд.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E94A8-9B7E-41C7-A612-1C7065BBCCC6}" type="datetime2">
              <a:rPr lang="sr-Cyrl-RS" smtClean="0"/>
              <a:t>петак, 3. септембар 2021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108C3-BB08-4ECC-A2D9-2E02EB16B128}" type="slidenum">
              <a:rPr lang="en-US" smtClean="0"/>
              <a:t>141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8638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rgbClr val="FF0000"/>
                </a:solidFill>
              </a:rPr>
              <a:t>                                </a:t>
            </a:r>
            <a:r>
              <a:rPr lang="sr-Latn-RS" sz="2400" dirty="0" smtClean="0">
                <a:solidFill>
                  <a:srgbClr val="FF0000"/>
                </a:solidFill>
              </a:rPr>
              <a:t>  </a:t>
            </a:r>
            <a:r>
              <a:rPr lang="en-US" sz="2400" dirty="0" smtClean="0">
                <a:solidFill>
                  <a:srgbClr val="FF0000"/>
                </a:solidFill>
              </a:rPr>
              <a:t> II </a:t>
            </a:r>
            <a:r>
              <a:rPr lang="sr-Latn-RS" sz="2400" dirty="0" smtClean="0">
                <a:solidFill>
                  <a:srgbClr val="FF0000"/>
                </a:solidFill>
              </a:rPr>
              <a:t>- </a:t>
            </a:r>
            <a:r>
              <a:rPr lang="en-US" sz="2400" dirty="0" smtClean="0">
                <a:solidFill>
                  <a:srgbClr val="FF0000"/>
                </a:solidFill>
              </a:rPr>
              <a:t>NERVUS OPTICUS</a:t>
            </a:r>
            <a:endParaRPr lang="sr-Latn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Cyrl-R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Cyrl-RS" sz="2000" dirty="0">
              <a:solidFill>
                <a:srgbClr val="FF0000"/>
              </a:solidFill>
            </a:endParaRPr>
          </a:p>
          <a:p>
            <a:pPr marL="457200" indent="-457200">
              <a:buAutoNum type="arabicPeriod"/>
            </a:pPr>
            <a:r>
              <a:rPr lang="sr-Cyrl-RS" sz="2000" dirty="0" smtClean="0">
                <a:solidFill>
                  <a:srgbClr val="FF0000"/>
                </a:solidFill>
              </a:rPr>
              <a:t>Испитивање оштрине вида – ВИЗУС</a:t>
            </a:r>
          </a:p>
          <a:p>
            <a:pPr marL="457200" indent="-457200">
              <a:buAutoNum type="arabicPeriod"/>
            </a:pPr>
            <a:endParaRPr lang="sr-Cyrl-RS" sz="2000" dirty="0">
              <a:solidFill>
                <a:srgbClr val="FF0000"/>
              </a:solidFill>
            </a:endParaRPr>
          </a:p>
          <a:p>
            <a:pPr marL="457200" indent="-457200">
              <a:buAutoNum type="arabicPeriod"/>
            </a:pPr>
            <a:r>
              <a:rPr lang="sr-Cyrl-RS" sz="2000" dirty="0" smtClean="0">
                <a:solidFill>
                  <a:srgbClr val="FF0000"/>
                </a:solidFill>
              </a:rPr>
              <a:t>Испитивање ширине видног поља – КАМПУС</a:t>
            </a:r>
          </a:p>
          <a:p>
            <a:pPr marL="457200" indent="-457200">
              <a:buAutoNum type="arabicPeriod"/>
            </a:pPr>
            <a:endParaRPr lang="sr-Cyrl-RS" sz="2000" dirty="0">
              <a:solidFill>
                <a:srgbClr val="FF0000"/>
              </a:solidFill>
            </a:endParaRPr>
          </a:p>
          <a:p>
            <a:pPr marL="457200" indent="-457200">
              <a:buAutoNum type="arabicPeriod"/>
            </a:pPr>
            <a:r>
              <a:rPr lang="sr-Cyrl-RS" sz="2000" dirty="0" smtClean="0">
                <a:solidFill>
                  <a:srgbClr val="FF0000"/>
                </a:solidFill>
              </a:rPr>
              <a:t>Преглед очног дна - ФУНДУС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47383-114C-43BC-8C57-F48F54FEE9F4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dirty="0" smtClean="0">
                <a:solidFill>
                  <a:srgbClr val="FF0000"/>
                </a:solidFill>
              </a:rPr>
              <a:t>                          </a:t>
            </a:r>
            <a:r>
              <a:rPr lang="en-US" sz="2400" dirty="0" smtClean="0">
                <a:solidFill>
                  <a:srgbClr val="FF0000"/>
                </a:solidFill>
              </a:rPr>
              <a:t>II </a:t>
            </a:r>
            <a:r>
              <a:rPr lang="sr-Latn-RS" sz="2400" dirty="0">
                <a:solidFill>
                  <a:srgbClr val="FF0000"/>
                </a:solidFill>
              </a:rPr>
              <a:t>- </a:t>
            </a:r>
            <a:r>
              <a:rPr lang="en-US" sz="2400" dirty="0">
                <a:solidFill>
                  <a:srgbClr val="FF0000"/>
                </a:solidFill>
              </a:rPr>
              <a:t>NERVUS </a:t>
            </a:r>
            <a:r>
              <a:rPr lang="en-US" sz="2400" dirty="0" smtClean="0">
                <a:solidFill>
                  <a:srgbClr val="FF0000"/>
                </a:solidFill>
              </a:rPr>
              <a:t>OPTICUS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>
                <a:solidFill>
                  <a:srgbClr val="FF0000"/>
                </a:solidFill>
              </a:rPr>
              <a:t> </a:t>
            </a:r>
            <a:r>
              <a:rPr lang="sr-Cyrl-RS" sz="2000" dirty="0" smtClean="0">
                <a:solidFill>
                  <a:srgbClr val="FF0000"/>
                </a:solidFill>
              </a:rPr>
              <a:t>                                  ИСПИТИВАЊЕ ОШТРИНЕ ВИДА 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FF0000"/>
                </a:solidFill>
              </a:rPr>
              <a:t>Способност јасног виђења – способност ретине да као засебне препозна две тачке које су што је могуће ближе једна другој (угао минимум сепарабиле-1</a:t>
            </a:r>
            <a:r>
              <a:rPr lang="en-US" sz="2000" dirty="0" smtClean="0">
                <a:solidFill>
                  <a:srgbClr val="FF0000"/>
                </a:solidFill>
              </a:rPr>
              <a:t>ˡ</a:t>
            </a:r>
            <a:r>
              <a:rPr lang="sr-Cyrl-RS" sz="2000" dirty="0" smtClean="0">
                <a:solidFill>
                  <a:srgbClr val="FF0000"/>
                </a:solidFill>
              </a:rPr>
              <a:t>);</a:t>
            </a:r>
          </a:p>
          <a:p>
            <a:pPr>
              <a:buFontTx/>
              <a:buChar char="-"/>
            </a:pPr>
            <a:endParaRPr lang="sr-Cyrl-RS" sz="2000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FF0000"/>
                </a:solidFill>
              </a:rPr>
              <a:t>До оштећења вида може доћи услед: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1.Поремећаја структуре саме очне јабучице;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2.Поремећаја оптичког нерва;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3.Оштећења других делова видног пута. 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FF0000"/>
                </a:solidFill>
              </a:rPr>
              <a:t>Током прегледа пацијенти носе своје наочаре или сочива.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EC767-8086-404B-90B3-D03B54EF8ECA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                             </a:t>
            </a:r>
            <a:r>
              <a:rPr lang="en-US" sz="2400" dirty="0" smtClean="0">
                <a:solidFill>
                  <a:srgbClr val="FF0000"/>
                </a:solidFill>
              </a:rPr>
              <a:t>II </a:t>
            </a:r>
            <a:r>
              <a:rPr lang="sr-Latn-RS" sz="2400" dirty="0">
                <a:solidFill>
                  <a:srgbClr val="FF0000"/>
                </a:solidFill>
              </a:rPr>
              <a:t>- </a:t>
            </a:r>
            <a:r>
              <a:rPr lang="en-US" sz="2400" dirty="0">
                <a:solidFill>
                  <a:srgbClr val="FF0000"/>
                </a:solidFill>
              </a:rPr>
              <a:t>NERVUS </a:t>
            </a:r>
            <a:r>
              <a:rPr lang="en-US" sz="2400" dirty="0" smtClean="0">
                <a:solidFill>
                  <a:srgbClr val="FF0000"/>
                </a:solidFill>
              </a:rPr>
              <a:t>OPTICUS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Cyrl-R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Како разлучити да ли је оштећење визуса последица рефракторне аномалије (офталмолошки проблем) или последица неуролошког оштећења видног живца?</a:t>
            </a:r>
          </a:p>
          <a:p>
            <a:pPr marL="0" indent="0">
              <a:buNone/>
            </a:pP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Решење: гледање кроз стенопеички отвор (долази до побољшања вида у случају рефракторних аномалија; код катаракте се може и погоршати; код оптичког неуритиса вид се не поправља).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DCDC1-11D1-4D81-B527-964FB1DF6C1A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 smtClean="0">
                <a:solidFill>
                  <a:srgbClr val="FF0000"/>
                </a:solidFill>
              </a:rPr>
              <a:t>                  </a:t>
            </a:r>
            <a:r>
              <a:rPr lang="en-US" sz="2400" dirty="0" smtClean="0">
                <a:solidFill>
                  <a:srgbClr val="FF0000"/>
                </a:solidFill>
              </a:rPr>
              <a:t>II </a:t>
            </a:r>
            <a:r>
              <a:rPr lang="sr-Latn-RS" sz="2400" dirty="0">
                <a:solidFill>
                  <a:srgbClr val="FF0000"/>
                </a:solidFill>
              </a:rPr>
              <a:t>- </a:t>
            </a:r>
            <a:r>
              <a:rPr lang="en-US" sz="2400" dirty="0">
                <a:solidFill>
                  <a:srgbClr val="FF0000"/>
                </a:solidFill>
              </a:rPr>
              <a:t>NERVUS </a:t>
            </a:r>
            <a:r>
              <a:rPr lang="en-US" sz="2400" dirty="0" smtClean="0">
                <a:solidFill>
                  <a:srgbClr val="FF0000"/>
                </a:solidFill>
              </a:rPr>
              <a:t>OPTICUS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 </a:t>
            </a:r>
            <a:r>
              <a:rPr lang="sr-Latn-RS" sz="2000" dirty="0" smtClean="0">
                <a:solidFill>
                  <a:srgbClr val="FF0000"/>
                </a:solidFill>
              </a:rPr>
              <a:t>Snellenove tablice</a:t>
            </a:r>
            <a:r>
              <a:rPr lang="sr-Cyrl-RS" sz="2000" dirty="0" smtClean="0">
                <a:solidFill>
                  <a:srgbClr val="FF0000"/>
                </a:solidFill>
              </a:rPr>
              <a:t>; </a:t>
            </a:r>
            <a:r>
              <a:rPr lang="sr-Latn-RS" sz="2000" dirty="0" smtClean="0">
                <a:solidFill>
                  <a:srgbClr val="FF0000"/>
                </a:solidFill>
              </a:rPr>
              <a:t>Landoltove tablice;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 </a:t>
            </a:r>
            <a:r>
              <a:rPr lang="sr-Latn-RS" sz="2000" dirty="0" smtClean="0">
                <a:solidFill>
                  <a:srgbClr val="FF0000"/>
                </a:solidFill>
              </a:rPr>
              <a:t>6 m</a:t>
            </a:r>
            <a:r>
              <a:rPr lang="sr-Cyrl-RS" sz="2000" dirty="0" smtClean="0">
                <a:solidFill>
                  <a:srgbClr val="FF0000"/>
                </a:solidFill>
              </a:rPr>
              <a:t>;</a:t>
            </a:r>
            <a:endParaRPr lang="sr-Latn-R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 Једно па друго око;                  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  </a:t>
            </a:r>
          </a:p>
          <a:p>
            <a:pPr marL="0" indent="0">
              <a:buNone/>
            </a:pPr>
            <a:endParaRPr lang="sr-Cyrl-R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Cyrl-R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>
                <a:solidFill>
                  <a:srgbClr val="FF0000"/>
                </a:solidFill>
              </a:rPr>
              <a:t> </a:t>
            </a:r>
            <a:r>
              <a:rPr lang="sr-Cyrl-RS" sz="2000" dirty="0" smtClean="0">
                <a:solidFill>
                  <a:srgbClr val="FF0000"/>
                </a:solidFill>
              </a:rPr>
              <a:t>                                                                            Ландолтове таблице                                                                                                                                                                                   </a:t>
            </a:r>
            <a:endParaRPr lang="en-US" sz="2000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89341-B3C3-43F6-8FB2-ACD6ABBB25C5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18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990" y="5289798"/>
            <a:ext cx="3240360" cy="137956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06624"/>
            <a:ext cx="3410426" cy="32199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6340" y="1280170"/>
            <a:ext cx="4297660" cy="400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sr-Latn-RS" sz="2400" dirty="0" smtClean="0">
                    <a:solidFill>
                      <a:srgbClr val="FF0000"/>
                    </a:solidFill>
                  </a:rPr>
                  <a:t>                                     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II </a:t>
                </a:r>
                <a:r>
                  <a:rPr lang="sr-Latn-RS" sz="2400" dirty="0">
                    <a:solidFill>
                      <a:srgbClr val="FF0000"/>
                    </a:solidFill>
                  </a:rPr>
                  <a:t>- </a:t>
                </a:r>
                <a:r>
                  <a:rPr lang="en-US" sz="2400" dirty="0">
                    <a:solidFill>
                      <a:srgbClr val="FF0000"/>
                    </a:solidFill>
                  </a:rPr>
                  <a:t>NERVUS </a:t>
                </a:r>
                <a:r>
                  <a:rPr lang="en-US" sz="2400" dirty="0" smtClean="0">
                    <a:solidFill>
                      <a:srgbClr val="FF0000"/>
                    </a:solidFill>
                  </a:rPr>
                  <a:t>OPTICUS</a:t>
                </a:r>
                <a:endParaRPr lang="sr-Latn-RS" sz="2400" dirty="0" smtClean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endParaRPr lang="sr-Latn-RS" sz="2400" dirty="0" smtClean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r>
                  <a:rPr lang="sr-Latn-RS" sz="2400" dirty="0" smtClean="0">
                    <a:solidFill>
                      <a:srgbClr val="FF0000"/>
                    </a:solidFill>
                  </a:rPr>
                  <a:t>                V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𝑟𝑎𝑧𝑑𝑎𝑙𝑗𝑖𝑛𝑎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𝑖𝑧𝑚𝑒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đ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𝑢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𝑡𝑎𝑏𝑙𝑖𝑐𝑒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𝑖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𝑏𝑜𝑙𝑒𝑠𝑛𝑖𝑘𝑎</m:t>
                        </m:r>
                      </m:num>
                      <m:den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𝑟𝑒𝑑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𝑠𝑎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𝑛𝑎𝑗𝑚𝑎𝑛𝑗𝑖𝑚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𝑧𝑛𝑎𝑘𝑜𝑣𝑖𝑚𝑎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𝑘𝑜𝑗𝑒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 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𝑏𝑜𝑙𝑒𝑠𝑛𝑖𝑘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 č</m:t>
                        </m:r>
                        <m:r>
                          <a:rPr lang="sr-Latn-RS" sz="24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𝑖𝑡𝑎</m:t>
                        </m:r>
                      </m:den>
                    </m:f>
                  </m:oMath>
                </a14:m>
                <a:endParaRPr lang="sr-Latn-RS" sz="2400" dirty="0" smtClean="0">
                  <a:solidFill>
                    <a:srgbClr val="FF0000"/>
                  </a:solidFill>
                </a:endParaRPr>
              </a:p>
              <a:p>
                <a:pPr marL="0" indent="0">
                  <a:buNone/>
                </a:pPr>
                <a:r>
                  <a:rPr lang="sr-Cyrl-RS" sz="2400" dirty="0" smtClean="0">
                    <a:solidFill>
                      <a:srgbClr val="FF0000"/>
                    </a:solidFill>
                  </a:rPr>
                  <a:t>  </a:t>
                </a:r>
              </a:p>
              <a:p>
                <a:pPr marL="0" indent="0">
                  <a:buNone/>
                </a:pPr>
                <a:r>
                  <a:rPr lang="sr-Cyrl-RS" sz="2400" dirty="0">
                    <a:solidFill>
                      <a:srgbClr val="FF0000"/>
                    </a:solidFill>
                  </a:rPr>
                  <a:t> </a:t>
                </a:r>
                <a:r>
                  <a:rPr lang="sr-Cyrl-RS" sz="2400" dirty="0" smtClean="0">
                    <a:solidFill>
                      <a:srgbClr val="FF0000"/>
                    </a:solidFill>
                  </a:rPr>
                  <a:t>  Нпр: 6/6 Визус 1; 6/12 визус 0.5</a:t>
                </a:r>
                <a:endParaRPr 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t="-10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A2FC0-AB01-40F6-B2D6-5FEAE57ED06A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>
            <a:normAutofit/>
          </a:bodyPr>
          <a:lstStyle/>
          <a:p>
            <a:r>
              <a:rPr lang="sr-Cyrl-RS" sz="2400" dirty="0" smtClean="0"/>
              <a:t>12 пари кранијалних нерава;</a:t>
            </a:r>
            <a:endParaRPr lang="sr-Latn-RS" sz="2400" dirty="0" smtClean="0"/>
          </a:p>
          <a:p>
            <a:endParaRPr lang="sr-Cyrl-RS" sz="2400" dirty="0" smtClean="0"/>
          </a:p>
          <a:p>
            <a:r>
              <a:rPr lang="sr-Cyrl-RS" sz="2400" dirty="0" smtClean="0"/>
              <a:t>Са изузетком првог и другог , једра свих осталих се налазе у можданом стаблу – топографска дијагностика неуролошких поремећаја;</a:t>
            </a:r>
            <a:endParaRPr lang="sr-Latn-RS" sz="2400" dirty="0" smtClean="0"/>
          </a:p>
          <a:p>
            <a:endParaRPr lang="sr-Cyrl-RS" sz="2400" dirty="0" smtClean="0"/>
          </a:p>
          <a:p>
            <a:r>
              <a:rPr lang="sr-Cyrl-RS" sz="2400" dirty="0" smtClean="0">
                <a:solidFill>
                  <a:srgbClr val="FF0000"/>
                </a:solidFill>
              </a:rPr>
              <a:t>3 сензорна (</a:t>
            </a:r>
            <a:r>
              <a:rPr lang="sr-Latn-RS" sz="2400" dirty="0" smtClean="0">
                <a:solidFill>
                  <a:srgbClr val="FF0000"/>
                </a:solidFill>
              </a:rPr>
              <a:t>I; II; VIII);</a:t>
            </a:r>
          </a:p>
          <a:p>
            <a:r>
              <a:rPr lang="sr-Latn-RS" sz="2400" dirty="0" smtClean="0">
                <a:solidFill>
                  <a:srgbClr val="00B050"/>
                </a:solidFill>
              </a:rPr>
              <a:t>4 </a:t>
            </a:r>
            <a:r>
              <a:rPr lang="sr-Cyrl-RS" sz="2400" dirty="0" smtClean="0">
                <a:solidFill>
                  <a:srgbClr val="00B050"/>
                </a:solidFill>
              </a:rPr>
              <a:t>моторна (</a:t>
            </a:r>
            <a:r>
              <a:rPr lang="sr-Latn-RS" sz="2400" dirty="0" smtClean="0">
                <a:solidFill>
                  <a:srgbClr val="00B050"/>
                </a:solidFill>
              </a:rPr>
              <a:t>IV; VI; XI; XII); </a:t>
            </a:r>
          </a:p>
          <a:p>
            <a:r>
              <a:rPr lang="sr-Latn-RS" sz="2400" dirty="0" smtClean="0">
                <a:solidFill>
                  <a:schemeClr val="tx1">
                    <a:lumMod val="85000"/>
                  </a:schemeClr>
                </a:solidFill>
              </a:rPr>
              <a:t>5 </a:t>
            </a: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мешовитих (</a:t>
            </a:r>
            <a:r>
              <a:rPr lang="sr-Latn-RS" sz="2400" dirty="0" smtClean="0">
                <a:solidFill>
                  <a:schemeClr val="tx1">
                    <a:lumMod val="85000"/>
                  </a:schemeClr>
                </a:solidFill>
              </a:rPr>
              <a:t>III; V; VII; IX; X). </a:t>
            </a:r>
            <a:endParaRPr lang="sr-Cyrl-RS" sz="2400" dirty="0" smtClean="0">
              <a:solidFill>
                <a:schemeClr val="tx1">
                  <a:lumMod val="85000"/>
                </a:schemeClr>
              </a:solidFill>
            </a:endParaRPr>
          </a:p>
          <a:p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679A5-15A9-4336-B2EC-12F56D875AFF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12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dirty="0" smtClean="0">
                <a:solidFill>
                  <a:srgbClr val="FF0000"/>
                </a:solidFill>
              </a:rPr>
              <a:t>                         </a:t>
            </a:r>
            <a:r>
              <a:rPr lang="en-US" sz="2400" dirty="0" smtClean="0">
                <a:solidFill>
                  <a:srgbClr val="FF0000"/>
                </a:solidFill>
              </a:rPr>
              <a:t>II </a:t>
            </a:r>
            <a:r>
              <a:rPr lang="sr-Latn-RS" sz="2400" dirty="0">
                <a:solidFill>
                  <a:srgbClr val="FF0000"/>
                </a:solidFill>
              </a:rPr>
              <a:t>- </a:t>
            </a:r>
            <a:r>
              <a:rPr lang="en-US" sz="2400" dirty="0">
                <a:solidFill>
                  <a:srgbClr val="FF0000"/>
                </a:solidFill>
              </a:rPr>
              <a:t>NERVUS </a:t>
            </a:r>
            <a:r>
              <a:rPr lang="en-US" sz="2400" dirty="0" smtClean="0">
                <a:solidFill>
                  <a:srgbClr val="FF0000"/>
                </a:solidFill>
              </a:rPr>
              <a:t>OPTICUS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У случају да не поседујемо таблице:</a:t>
            </a:r>
          </a:p>
          <a:p>
            <a:pPr marL="0" indent="0">
              <a:buNone/>
            </a:pPr>
            <a:endParaRPr lang="sr-Cyrl-RS" sz="2000" dirty="0" smtClean="0">
              <a:solidFill>
                <a:srgbClr val="FF0000"/>
              </a:solidFill>
            </a:endParaRPr>
          </a:p>
          <a:p>
            <a:pPr marL="457200" indent="-457200">
              <a:buAutoNum type="arabicPeriod"/>
            </a:pPr>
            <a:r>
              <a:rPr lang="sr-Cyrl-RS" sz="2000" dirty="0" smtClean="0">
                <a:solidFill>
                  <a:srgbClr val="FF0000"/>
                </a:solidFill>
              </a:rPr>
              <a:t>Читање текста из књиге једним па другим оком;</a:t>
            </a:r>
          </a:p>
          <a:p>
            <a:pPr marL="457200" indent="-457200">
              <a:buAutoNum type="arabicPeriod"/>
            </a:pPr>
            <a:r>
              <a:rPr lang="sr-Cyrl-RS" sz="2000" dirty="0" smtClean="0">
                <a:solidFill>
                  <a:srgbClr val="FF0000"/>
                </a:solidFill>
              </a:rPr>
              <a:t>Описивање удаљеног предмета гледајући кроз прозор ординације једним па другим оком;</a:t>
            </a:r>
          </a:p>
          <a:p>
            <a:pPr marL="457200" indent="-457200">
              <a:buAutoNum type="arabicPeriod"/>
            </a:pPr>
            <a:r>
              <a:rPr lang="sr-Cyrl-RS" sz="2000" dirty="0" smtClean="0">
                <a:solidFill>
                  <a:srgbClr val="FF0000"/>
                </a:solidFill>
              </a:rPr>
              <a:t>Тест бројања прстију;</a:t>
            </a:r>
          </a:p>
          <a:p>
            <a:pPr marL="457200" indent="-457200">
              <a:buAutoNum type="arabicPeriod"/>
            </a:pPr>
            <a:r>
              <a:rPr lang="sr-Cyrl-RS" sz="2000" dirty="0" smtClean="0">
                <a:solidFill>
                  <a:srgbClr val="FF0000"/>
                </a:solidFill>
              </a:rPr>
              <a:t>Разликовање покрета руку у видном пољу;</a:t>
            </a:r>
          </a:p>
          <a:p>
            <a:pPr marL="457200" indent="-457200">
              <a:buAutoNum type="arabicPeriod"/>
            </a:pPr>
            <a:r>
              <a:rPr lang="sr-Cyrl-RS" sz="2000" dirty="0" smtClean="0">
                <a:solidFill>
                  <a:srgbClr val="FF0000"/>
                </a:solidFill>
              </a:rPr>
              <a:t>Испитивање могућности препознавања промене јачине светлости. </a:t>
            </a:r>
          </a:p>
          <a:p>
            <a:pPr marL="457200" indent="-457200">
              <a:buAutoNum type="arabicPeriod"/>
            </a:pPr>
            <a:endParaRPr lang="sr-Cyrl-R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Амблиопија са/без очуване пројекције извора светлости;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Амауроза</a:t>
            </a:r>
            <a:r>
              <a:rPr lang="sr-Cyrl-RS" sz="2000" dirty="0" smtClean="0"/>
              <a:t>. </a:t>
            </a:r>
            <a:endParaRPr lang="sr-Cyrl-R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495A36-75B4-46D0-8BEF-23190554DE61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                               </a:t>
            </a:r>
            <a:r>
              <a:rPr lang="en-US" sz="2400" dirty="0" smtClean="0">
                <a:solidFill>
                  <a:srgbClr val="FF0000"/>
                </a:solidFill>
              </a:rPr>
              <a:t>II </a:t>
            </a:r>
            <a:r>
              <a:rPr lang="sr-Latn-RS" sz="2400" dirty="0">
                <a:solidFill>
                  <a:srgbClr val="FF0000"/>
                </a:solidFill>
              </a:rPr>
              <a:t>- </a:t>
            </a:r>
            <a:r>
              <a:rPr lang="en-US" sz="2400" dirty="0">
                <a:solidFill>
                  <a:srgbClr val="FF0000"/>
                </a:solidFill>
              </a:rPr>
              <a:t>NERVUS </a:t>
            </a:r>
            <a:r>
              <a:rPr lang="en-US" sz="2400" dirty="0" smtClean="0">
                <a:solidFill>
                  <a:srgbClr val="FF0000"/>
                </a:solidFill>
              </a:rPr>
              <a:t>OPTICUS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Испитивање колорног вида - Ишихарине таблице </a:t>
            </a:r>
          </a:p>
          <a:p>
            <a:pPr marL="0" indent="0">
              <a:buNone/>
            </a:pPr>
            <a:endParaRPr lang="sr-Cyrl-RS" sz="2400" dirty="0" smtClean="0"/>
          </a:p>
          <a:p>
            <a:pPr marL="0" indent="0">
              <a:buNone/>
            </a:pPr>
            <a:endParaRPr lang="sr-Cyrl-RS" sz="2400" dirty="0"/>
          </a:p>
          <a:p>
            <a:pPr marL="0" indent="0">
              <a:buNone/>
            </a:pPr>
            <a:endParaRPr lang="sr-Cyrl-RS" sz="2400" dirty="0" smtClean="0"/>
          </a:p>
          <a:p>
            <a:pPr marL="0" indent="0">
              <a:buNone/>
            </a:pPr>
            <a:endParaRPr lang="sr-Cyrl-RS" sz="2400" dirty="0"/>
          </a:p>
          <a:p>
            <a:pPr marL="0" indent="0">
              <a:buNone/>
            </a:pPr>
            <a:endParaRPr lang="sr-Cyrl-RS" sz="2400" dirty="0" smtClean="0"/>
          </a:p>
          <a:p>
            <a:pPr marL="0" indent="0">
              <a:buNone/>
            </a:pPr>
            <a:endParaRPr lang="sr-Cyrl-RS" sz="2400" dirty="0"/>
          </a:p>
          <a:p>
            <a:pPr marL="0" indent="0">
              <a:buNone/>
            </a:pPr>
            <a:endParaRPr lang="sr-Cyrl-RS" sz="2400" dirty="0" smtClean="0"/>
          </a:p>
          <a:p>
            <a:pPr marL="0" indent="0">
              <a:buNone/>
            </a:pPr>
            <a:r>
              <a:rPr lang="sr-Cyrl-RS" sz="2400" dirty="0"/>
              <a:t> </a:t>
            </a:r>
            <a:r>
              <a:rPr lang="sr-Cyrl-RS" sz="2400" dirty="0" smtClean="0"/>
              <a:t>                                                                                        </a:t>
            </a:r>
            <a:r>
              <a:rPr lang="sr-Cyrl-RS" sz="2400" dirty="0" smtClean="0">
                <a:solidFill>
                  <a:srgbClr val="FF0000"/>
                </a:solidFill>
              </a:rPr>
              <a:t>Ахроматопсија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85E50-C9C3-4AFD-BFEF-65F18ABE20AB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21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89" y="2649586"/>
            <a:ext cx="2133600" cy="19737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564903"/>
            <a:ext cx="2143125" cy="21431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8981" y="2522634"/>
            <a:ext cx="3385623" cy="25248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4538661"/>
            <a:ext cx="2003301" cy="22193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4638675"/>
            <a:ext cx="2219325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dirty="0" smtClean="0">
                <a:solidFill>
                  <a:srgbClr val="FF0000"/>
                </a:solidFill>
              </a:rPr>
              <a:t>                           </a:t>
            </a:r>
            <a:r>
              <a:rPr lang="en-US" sz="2400" dirty="0" smtClean="0">
                <a:solidFill>
                  <a:srgbClr val="FF0000"/>
                </a:solidFill>
              </a:rPr>
              <a:t>II </a:t>
            </a:r>
            <a:r>
              <a:rPr lang="sr-Latn-RS" sz="2400" dirty="0">
                <a:solidFill>
                  <a:srgbClr val="FF0000"/>
                </a:solidFill>
              </a:rPr>
              <a:t>- </a:t>
            </a:r>
            <a:r>
              <a:rPr lang="en-US" sz="2400" dirty="0">
                <a:solidFill>
                  <a:srgbClr val="FF0000"/>
                </a:solidFill>
              </a:rPr>
              <a:t>NERVUS </a:t>
            </a:r>
            <a:r>
              <a:rPr lang="en-US" sz="2400" dirty="0" smtClean="0">
                <a:solidFill>
                  <a:srgbClr val="FF0000"/>
                </a:solidFill>
              </a:rPr>
              <a:t>OPTICUS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                             ИСПИТИВАЊЕ ШИРИНЕ ВИДНОГ ПОЉА (ШВП)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     Границе периферног вида; Поглед уперен у даљину; 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    Темпорално и назално видно поље;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    Увек испитујемо једно, а потом друго око понаособ; 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FF0000"/>
                </a:solidFill>
              </a:rPr>
              <a:t>ШВП највећа је у темпоралном правцу (90-100 степени), нешто мање у доњем (60-75 степени) и назалном правцу (60 степени), а најмања је у правцу горњег пола видног поља(50-60 степени);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FF0000"/>
                </a:solidFill>
              </a:rPr>
              <a:t>Кинетичка периметрија, компјутеризована аутоматска статичка периметрија;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FF0000"/>
                </a:solidFill>
              </a:rPr>
              <a:t>Метода конфронтације.</a:t>
            </a:r>
          </a:p>
          <a:p>
            <a:pPr marL="0" indent="0">
              <a:buNone/>
            </a:pPr>
            <a:endParaRPr lang="sr-Cyrl-R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990EE9-E313-4FC3-8003-B5A251F12D71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 smtClean="0">
                <a:solidFill>
                  <a:srgbClr val="FF0000"/>
                </a:solidFill>
              </a:rPr>
              <a:t>                            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sz="2400" dirty="0">
                <a:solidFill>
                  <a:srgbClr val="FF0000"/>
                </a:solidFill>
              </a:rPr>
              <a:t>II </a:t>
            </a:r>
            <a:r>
              <a:rPr lang="sr-Latn-RS" sz="2400" dirty="0">
                <a:solidFill>
                  <a:srgbClr val="FF0000"/>
                </a:solidFill>
              </a:rPr>
              <a:t>- </a:t>
            </a:r>
            <a:r>
              <a:rPr lang="en-US" sz="2400" dirty="0">
                <a:solidFill>
                  <a:srgbClr val="FF0000"/>
                </a:solidFill>
              </a:rPr>
              <a:t>NERVUS </a:t>
            </a:r>
            <a:r>
              <a:rPr lang="en-US" sz="2400" dirty="0" smtClean="0">
                <a:solidFill>
                  <a:srgbClr val="FF0000"/>
                </a:solidFill>
              </a:rPr>
              <a:t>OPTICUS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Испади видног поља:</a:t>
            </a:r>
          </a:p>
          <a:p>
            <a:pPr marL="0" indent="0">
              <a:buNone/>
            </a:pPr>
            <a:endParaRPr lang="sr-Cyrl-R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 Скотоми;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 Хемианопсије;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 Квадрантанопсије;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 Алтитудинални испади видног поља;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 Концентрично сужење.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3976E-6AA9-4166-8EC6-F3E977057F69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                                       </a:t>
            </a:r>
            <a:r>
              <a:rPr lang="en-US" sz="2400" dirty="0" smtClean="0">
                <a:solidFill>
                  <a:srgbClr val="FF0000"/>
                </a:solidFill>
              </a:rPr>
              <a:t>II </a:t>
            </a:r>
            <a:r>
              <a:rPr lang="sr-Latn-RS" sz="2400" dirty="0">
                <a:solidFill>
                  <a:srgbClr val="FF0000"/>
                </a:solidFill>
              </a:rPr>
              <a:t>- </a:t>
            </a:r>
            <a:r>
              <a:rPr lang="en-US" sz="2400" dirty="0">
                <a:solidFill>
                  <a:srgbClr val="FF0000"/>
                </a:solidFill>
              </a:rPr>
              <a:t>NERVUS </a:t>
            </a:r>
            <a:r>
              <a:rPr lang="en-US" sz="2400" dirty="0" smtClean="0">
                <a:solidFill>
                  <a:srgbClr val="FF0000"/>
                </a:solidFill>
              </a:rPr>
              <a:t>OPTICUS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             СКОТОМИ</a:t>
            </a:r>
          </a:p>
          <a:p>
            <a:pPr marL="0" indent="0">
              <a:buNone/>
            </a:pPr>
            <a:endParaRPr lang="sr-Cyrl-RS" sz="2000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FF0000"/>
                </a:solidFill>
              </a:rPr>
              <a:t>Област поремећеног вида у самом видном пољу, окружене областима нормалног вида;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70C0"/>
                </a:solidFill>
              </a:rPr>
              <a:t>Апсолутни</a:t>
            </a:r>
            <a:r>
              <a:rPr lang="sr-Cyrl-RS" sz="2000" dirty="0" smtClean="0">
                <a:solidFill>
                  <a:srgbClr val="FF0000"/>
                </a:solidFill>
              </a:rPr>
              <a:t>: у области скотома нема никакве очуване видне функције;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70C0"/>
                </a:solidFill>
              </a:rPr>
              <a:t>Релативни</a:t>
            </a:r>
            <a:r>
              <a:rPr lang="sr-Cyrl-RS" sz="2000" dirty="0" smtClean="0">
                <a:solidFill>
                  <a:srgbClr val="FF0000"/>
                </a:solidFill>
              </a:rPr>
              <a:t>: Видне функције су смањене, али не и одсутне;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70C0"/>
                </a:solidFill>
              </a:rPr>
              <a:t>Позитивни</a:t>
            </a:r>
            <a:r>
              <a:rPr lang="sr-Cyrl-RS" sz="2000" dirty="0" smtClean="0">
                <a:solidFill>
                  <a:srgbClr val="FF0000"/>
                </a:solidFill>
              </a:rPr>
              <a:t>: Субјективна свест испитаника да постоји поремећај вида у делу видног поља;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70C0"/>
                </a:solidFill>
              </a:rPr>
              <a:t>Негативни</a:t>
            </a:r>
            <a:r>
              <a:rPr lang="sr-Cyrl-RS" sz="2000" dirty="0" smtClean="0">
                <a:solidFill>
                  <a:srgbClr val="FF0000"/>
                </a:solidFill>
              </a:rPr>
              <a:t>: Одсуство вида, тј.као да је део видног поља избрисан и болесник га обично није свестан;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70C0"/>
                </a:solidFill>
              </a:rPr>
              <a:t>Физиолошки</a:t>
            </a:r>
            <a:r>
              <a:rPr lang="sr-Cyrl-RS" sz="2000" dirty="0" smtClean="0">
                <a:solidFill>
                  <a:srgbClr val="FF0000"/>
                </a:solidFill>
              </a:rPr>
              <a:t>: У случају едема папиле или оптичког неуритиса се повећава. 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7EEA7-53E7-46DA-A4CD-6E7B074FE214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56792"/>
            <a:ext cx="2540000" cy="2540000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25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484784"/>
            <a:ext cx="4725144" cy="511256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351035"/>
            <a:ext cx="2514600" cy="1958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2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                                       </a:t>
            </a:r>
            <a:r>
              <a:rPr lang="en-US" sz="2400" dirty="0" smtClean="0">
                <a:solidFill>
                  <a:srgbClr val="FF0000"/>
                </a:solidFill>
              </a:rPr>
              <a:t>II </a:t>
            </a:r>
            <a:r>
              <a:rPr lang="sr-Latn-RS" sz="2400" dirty="0">
                <a:solidFill>
                  <a:srgbClr val="FF0000"/>
                </a:solidFill>
              </a:rPr>
              <a:t>- </a:t>
            </a:r>
            <a:r>
              <a:rPr lang="en-US" sz="2400" dirty="0">
                <a:solidFill>
                  <a:srgbClr val="FF0000"/>
                </a:solidFill>
              </a:rPr>
              <a:t>NERVUS </a:t>
            </a:r>
            <a:r>
              <a:rPr lang="en-US" sz="2400" dirty="0" smtClean="0">
                <a:solidFill>
                  <a:srgbClr val="FF0000"/>
                </a:solidFill>
              </a:rPr>
              <a:t>OPTICUS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>
                <a:solidFill>
                  <a:srgbClr val="FF0000"/>
                </a:solidFill>
              </a:rPr>
              <a:t> </a:t>
            </a:r>
            <a:r>
              <a:rPr lang="sr-Cyrl-RS" sz="2000" dirty="0" smtClean="0">
                <a:solidFill>
                  <a:srgbClr val="FF0000"/>
                </a:solidFill>
              </a:rPr>
              <a:t>                      ХЕМИАНОПСИЈЕ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FF0000"/>
                </a:solidFill>
              </a:rPr>
              <a:t>Поремећај вида у половни видног поља;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70C0"/>
                </a:solidFill>
              </a:rPr>
              <a:t>Хомонимне</a:t>
            </a:r>
            <a:r>
              <a:rPr lang="sr-Cyrl-RS" sz="2000" dirty="0" smtClean="0">
                <a:solidFill>
                  <a:srgbClr val="FF0000"/>
                </a:solidFill>
              </a:rPr>
              <a:t>: поремећаји вида у коренсподентним половинама видног поља (левим или десним) оба ока – указују на оштећење иза оптичке хијазме; Могу бити комплетне и некомплетне; Конгруентни (оштећење оптичке радијације или видне коре)  и неконгруентни (оштећење оптичког тракта и латералних геникулатних тела); </a:t>
            </a:r>
          </a:p>
          <a:p>
            <a:pPr>
              <a:buFontTx/>
              <a:buChar char="-"/>
            </a:pPr>
            <a:endParaRPr lang="sr-Cyrl-RS" sz="2000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70C0"/>
                </a:solidFill>
              </a:rPr>
              <a:t>Хетеронимне</a:t>
            </a:r>
            <a:r>
              <a:rPr lang="sr-Cyrl-RS" sz="2000" dirty="0" smtClean="0">
                <a:solidFill>
                  <a:srgbClr val="FF0000"/>
                </a:solidFill>
              </a:rPr>
              <a:t>: Најчешће битемпоралне; Код аденома хипофизе; менингеома, краниофарингеома, глиома оптичке хијазме, трауме, хидроцефалуса, анеуризми. 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07A360-F72B-4F68-99C0-13B98A86C703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8208912" cy="590465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48056-1633-4EB4-8029-54CAB3633BEB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11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332656"/>
            <a:ext cx="7848872" cy="6048672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46E2B-3389-417A-B288-F0710A2DAC23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21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76672"/>
            <a:ext cx="7920880" cy="5833339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0E8FDC-F174-4F76-96D9-15708979E308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215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sz="2000" dirty="0" smtClean="0">
                <a:solidFill>
                  <a:srgbClr val="FF0000"/>
                </a:solidFill>
              </a:rPr>
              <a:t>I – n.olfactorius;</a:t>
            </a:r>
          </a:p>
          <a:p>
            <a:r>
              <a:rPr lang="sr-Latn-RS" sz="2000" dirty="0" smtClean="0">
                <a:solidFill>
                  <a:srgbClr val="FF0000"/>
                </a:solidFill>
              </a:rPr>
              <a:t>II – n.opticus</a:t>
            </a:r>
            <a:r>
              <a:rPr lang="sr-Latn-RS" sz="2000" dirty="0" smtClean="0"/>
              <a:t>;</a:t>
            </a:r>
          </a:p>
          <a:p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III – n.oculomotorius;</a:t>
            </a:r>
          </a:p>
          <a:p>
            <a:r>
              <a:rPr lang="sr-Latn-RS" sz="2000" dirty="0" smtClean="0">
                <a:solidFill>
                  <a:srgbClr val="00B050"/>
                </a:solidFill>
              </a:rPr>
              <a:t>IV – n.trochlearis;</a:t>
            </a:r>
          </a:p>
          <a:p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V – n.trigeminus</a:t>
            </a:r>
            <a:r>
              <a:rPr lang="sr-Latn-RS" sz="2000" dirty="0" smtClean="0"/>
              <a:t>;</a:t>
            </a:r>
          </a:p>
          <a:p>
            <a:r>
              <a:rPr lang="sr-Latn-RS" sz="2000" dirty="0" smtClean="0">
                <a:solidFill>
                  <a:srgbClr val="00B050"/>
                </a:solidFill>
              </a:rPr>
              <a:t>VI – n.abducens</a:t>
            </a:r>
            <a:r>
              <a:rPr lang="sr-Latn-RS" sz="2000" dirty="0" smtClean="0"/>
              <a:t>;</a:t>
            </a:r>
          </a:p>
          <a:p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VII – n.facialis;</a:t>
            </a:r>
          </a:p>
          <a:p>
            <a:r>
              <a:rPr lang="sr-Latn-RS" sz="2000" dirty="0" smtClean="0">
                <a:solidFill>
                  <a:srgbClr val="FF0000"/>
                </a:solidFill>
              </a:rPr>
              <a:t>VIII – n.vestibulocochlearis;</a:t>
            </a:r>
          </a:p>
          <a:p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IX – n.glossopharingeus;</a:t>
            </a:r>
          </a:p>
          <a:p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X – n.vagus</a:t>
            </a:r>
            <a:r>
              <a:rPr lang="sr-Latn-RS" sz="2000" dirty="0" smtClean="0"/>
              <a:t>;</a:t>
            </a:r>
          </a:p>
          <a:p>
            <a:r>
              <a:rPr lang="sr-Latn-RS" sz="2000" dirty="0" smtClean="0">
                <a:solidFill>
                  <a:srgbClr val="00B050"/>
                </a:solidFill>
              </a:rPr>
              <a:t>XI – n.accesorius;</a:t>
            </a:r>
          </a:p>
          <a:p>
            <a:r>
              <a:rPr lang="sr-Latn-RS" sz="2000" dirty="0" smtClean="0">
                <a:solidFill>
                  <a:srgbClr val="00B050"/>
                </a:solidFill>
              </a:rPr>
              <a:t>XII – n. </a:t>
            </a:r>
            <a:r>
              <a:rPr lang="en-US" sz="2000" dirty="0" smtClean="0">
                <a:solidFill>
                  <a:srgbClr val="00B050"/>
                </a:solidFill>
              </a:rPr>
              <a:t>h</a:t>
            </a:r>
            <a:r>
              <a:rPr lang="sr-Latn-RS" sz="2000" dirty="0" smtClean="0">
                <a:solidFill>
                  <a:srgbClr val="00B050"/>
                </a:solidFill>
              </a:rPr>
              <a:t>ypoglossus</a:t>
            </a:r>
            <a:r>
              <a:rPr lang="sr-Latn-RS" sz="2000" dirty="0" smtClean="0"/>
              <a:t>. </a:t>
            </a:r>
            <a:endParaRPr lang="en-US" sz="20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2EF92F-ACD8-46B2-ACD1-B91CBD3F61BA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1412776"/>
            <a:ext cx="4733512" cy="491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476672"/>
            <a:ext cx="7416824" cy="5832648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B3966-8147-49A7-8C8D-3668A2D60607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996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dirty="0" smtClean="0">
                <a:solidFill>
                  <a:srgbClr val="FF0000"/>
                </a:solidFill>
              </a:rPr>
              <a:t>                             </a:t>
            </a:r>
            <a:r>
              <a:rPr lang="en-US" sz="2400" dirty="0" smtClean="0">
                <a:solidFill>
                  <a:srgbClr val="FF0000"/>
                </a:solidFill>
              </a:rPr>
              <a:t>II </a:t>
            </a:r>
            <a:r>
              <a:rPr lang="sr-Latn-RS" sz="2400" dirty="0">
                <a:solidFill>
                  <a:srgbClr val="FF0000"/>
                </a:solidFill>
              </a:rPr>
              <a:t>- </a:t>
            </a:r>
            <a:r>
              <a:rPr lang="en-US" sz="2400" dirty="0">
                <a:solidFill>
                  <a:srgbClr val="FF0000"/>
                </a:solidFill>
              </a:rPr>
              <a:t>NERVUS </a:t>
            </a:r>
            <a:r>
              <a:rPr lang="en-US" sz="2400" dirty="0" smtClean="0">
                <a:solidFill>
                  <a:srgbClr val="FF0000"/>
                </a:solidFill>
              </a:rPr>
              <a:t>OPTICUS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            АЛТИТУДИНАЛНА ХЕМИАНОПСИЈА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-Вид је оштећен у горњој или доњој половини видног поља;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-Једностране (васкуларне) или обостране (траума окципиталног пола);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-Горња/доња алтитудинална хемианопсија;</a:t>
            </a:r>
          </a:p>
          <a:p>
            <a:pPr marL="0" indent="0">
              <a:buNone/>
            </a:pPr>
            <a:endParaRPr lang="sr-Cyrl-R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Cyrl-R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Cyrl-R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Cyrl-R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Cyrl-R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Cyrl-R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           КОНЦЕНТРИЧНО СУЖЕЊЕ ВИДНОГ ПОЉА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 Код атрофије оптичког нерва или болести ретине, али и код хистеричних особа. 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2F9408-ECBD-4823-8AD4-0867D6962674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31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3128125"/>
            <a:ext cx="451083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76672"/>
            <a:ext cx="7848872" cy="5544616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369CE-DE59-4873-A29C-423BBFB07772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07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                                   </a:t>
            </a:r>
            <a:r>
              <a:rPr lang="en-US" sz="2400" dirty="0" smtClean="0">
                <a:solidFill>
                  <a:srgbClr val="FF0000"/>
                </a:solidFill>
              </a:rPr>
              <a:t>II </a:t>
            </a:r>
            <a:r>
              <a:rPr lang="sr-Latn-RS" sz="2400" dirty="0">
                <a:solidFill>
                  <a:srgbClr val="FF0000"/>
                </a:solidFill>
              </a:rPr>
              <a:t>- </a:t>
            </a:r>
            <a:r>
              <a:rPr lang="en-US" sz="2400" dirty="0">
                <a:solidFill>
                  <a:srgbClr val="FF0000"/>
                </a:solidFill>
              </a:rPr>
              <a:t>NERVUS </a:t>
            </a:r>
            <a:r>
              <a:rPr lang="en-US" sz="2400" dirty="0" smtClean="0">
                <a:solidFill>
                  <a:srgbClr val="FF0000"/>
                </a:solidFill>
              </a:rPr>
              <a:t>OPTICUS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                                  ПРЕГЛЕД ОЧНОГ ДНА – ФУНДУС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     Офталмоскоп;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     У замраченој просторији;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FF0000"/>
                </a:solidFill>
              </a:rPr>
              <a:t>Проширене зенице (хоматропин) ако нема контраиндикација (глауком; инфекција ока);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FF0000"/>
                </a:solidFill>
              </a:rPr>
              <a:t>Десно око испитаника прегледамо нашим десним оком;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FF0000"/>
                </a:solidFill>
              </a:rPr>
              <a:t>Концентришемо се на три ствари:</a:t>
            </a:r>
          </a:p>
          <a:p>
            <a:pPr marL="457200" indent="-457200">
              <a:buAutoNum type="arabicPeriod"/>
            </a:pPr>
            <a:r>
              <a:rPr lang="sr-Cyrl-RS" sz="2000" dirty="0" smtClean="0">
                <a:solidFill>
                  <a:srgbClr val="FF0000"/>
                </a:solidFill>
              </a:rPr>
              <a:t>Папила (оптички диск) </a:t>
            </a:r>
          </a:p>
          <a:p>
            <a:pPr marL="457200" indent="-457200">
              <a:buAutoNum type="arabicPeriod"/>
            </a:pPr>
            <a:r>
              <a:rPr lang="sr-Cyrl-RS" sz="2000" dirty="0" smtClean="0">
                <a:solidFill>
                  <a:srgbClr val="FF0000"/>
                </a:solidFill>
              </a:rPr>
              <a:t>Макула </a:t>
            </a:r>
          </a:p>
          <a:p>
            <a:pPr marL="457200" indent="-457200">
              <a:buAutoNum type="arabicPeriod"/>
            </a:pPr>
            <a:r>
              <a:rPr lang="sr-Cyrl-RS" sz="2000" dirty="0" smtClean="0">
                <a:solidFill>
                  <a:srgbClr val="FF0000"/>
                </a:solidFill>
              </a:rPr>
              <a:t>Крвне судове ретине. </a:t>
            </a:r>
          </a:p>
          <a:p>
            <a:pPr>
              <a:buFontTx/>
              <a:buChar char="-"/>
            </a:pPr>
            <a:endParaRPr lang="sr-Cyrl-RS" sz="2000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F378AD-1B34-4058-BD0E-A4D443E26F2B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                                       </a:t>
            </a:r>
            <a:r>
              <a:rPr lang="en-US" sz="2400" dirty="0" smtClean="0">
                <a:solidFill>
                  <a:srgbClr val="FF0000"/>
                </a:solidFill>
              </a:rPr>
              <a:t>II </a:t>
            </a:r>
            <a:r>
              <a:rPr lang="sr-Latn-RS" sz="2400" dirty="0">
                <a:solidFill>
                  <a:srgbClr val="FF0000"/>
                </a:solidFill>
              </a:rPr>
              <a:t>- </a:t>
            </a:r>
            <a:r>
              <a:rPr lang="en-US" sz="2400" dirty="0">
                <a:solidFill>
                  <a:srgbClr val="FF0000"/>
                </a:solidFill>
              </a:rPr>
              <a:t>NERVUS </a:t>
            </a:r>
            <a:r>
              <a:rPr lang="en-US" sz="2400" dirty="0" smtClean="0">
                <a:solidFill>
                  <a:srgbClr val="FF0000"/>
                </a:solidFill>
              </a:rPr>
              <a:t>OPTICUS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-     Папила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Нормално руменкаста, округла или лако овална структура, са периферним неуроретиналним ободом из чијег центра извиру артерије или у кога увиру вене ретине;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FF0000"/>
                </a:solidFill>
              </a:rPr>
              <a:t>Макула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Тамнија област ретине која се налази на око два дијаметра диска у назалном смеру на ретини; 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FF0000"/>
                </a:solidFill>
              </a:rPr>
              <a:t>Крвни судови ретине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Артерије уже од вена и изразитије су црвене боје; Пулзације вена ретине;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Код ХТА: ексцесивно издужење и тортуозите кс; Гунов феномен укрштања.  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EFC11-DAF2-4910-9D5C-328DB04B193B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8388424" cy="6191257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A4D3A-2911-4520-9275-4FCCCF33AF3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486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28" y="188640"/>
            <a:ext cx="8009343" cy="6525344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A2B05-D763-4FAD-8090-4255B12057C9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8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dirty="0" smtClean="0">
                <a:solidFill>
                  <a:srgbClr val="FF0000"/>
                </a:solidFill>
              </a:rPr>
              <a:t>                            </a:t>
            </a:r>
            <a:r>
              <a:rPr lang="en-US" sz="2400" dirty="0" smtClean="0">
                <a:solidFill>
                  <a:srgbClr val="FF0000"/>
                </a:solidFill>
              </a:rPr>
              <a:t>II </a:t>
            </a:r>
            <a:r>
              <a:rPr lang="sr-Latn-RS" sz="2400" dirty="0">
                <a:solidFill>
                  <a:srgbClr val="FF0000"/>
                </a:solidFill>
              </a:rPr>
              <a:t>- </a:t>
            </a:r>
            <a:r>
              <a:rPr lang="en-US" sz="2400" dirty="0">
                <a:solidFill>
                  <a:srgbClr val="FF0000"/>
                </a:solidFill>
              </a:rPr>
              <a:t>NERVUS </a:t>
            </a:r>
            <a:r>
              <a:rPr lang="en-US" sz="2400" dirty="0" smtClean="0">
                <a:solidFill>
                  <a:srgbClr val="FF0000"/>
                </a:solidFill>
              </a:rPr>
              <a:t>OPTICUS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           Повишен интракранијални притисак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Притисак на оптички нерв – поремећај аксоплазматског протока – едем аксона у нивоу папиле – поремећај венске циркулације ретине – цртасте хеморагије или хеморагиеј у виду пламена – едем папиле;</a:t>
            </a:r>
          </a:p>
          <a:p>
            <a:pPr marL="0" indent="0">
              <a:buNone/>
            </a:pPr>
            <a:endParaRPr lang="sr-Cyrl-RS" sz="20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           Атрофија видног нерва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Оптички диск блеђи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Порцеланска папила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6A9060-ACDF-4A2C-8D51-83A2527F7750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/>
          <a:lstStyle/>
          <a:p>
            <a:pPr marL="0" indent="0" algn="ctr">
              <a:buNone/>
            </a:pPr>
            <a:r>
              <a:rPr lang="sr-Cyrl-RS" dirty="0" smtClean="0"/>
              <a:t>Једра кранијалних нерава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38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700808"/>
            <a:ext cx="4608513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815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>
                <a:solidFill>
                  <a:srgbClr val="C00000"/>
                </a:solidFill>
              </a:rPr>
              <a:t>II</a:t>
            </a:r>
            <a:r>
              <a:rPr lang="sr-Latn-RS" sz="2400" dirty="0" smtClean="0">
                <a:solidFill>
                  <a:srgbClr val="C00000"/>
                </a:solidFill>
              </a:rPr>
              <a:t>I</a:t>
            </a:r>
            <a:r>
              <a:rPr lang="sr-Latn-RS" sz="2400" dirty="0" smtClean="0">
                <a:solidFill>
                  <a:srgbClr val="FF0000"/>
                </a:solidFill>
              </a:rPr>
              <a:t>, </a:t>
            </a:r>
            <a:r>
              <a:rPr lang="sr-Latn-RS" sz="2400" dirty="0" smtClean="0">
                <a:solidFill>
                  <a:srgbClr val="00B050"/>
                </a:solidFill>
              </a:rPr>
              <a:t>IV, VI</a:t>
            </a:r>
            <a:r>
              <a:rPr lang="sr-Cyrl-RS" sz="2400" dirty="0" smtClean="0">
                <a:solidFill>
                  <a:srgbClr val="00B050"/>
                </a:solidFill>
              </a:rPr>
              <a:t> </a:t>
            </a:r>
            <a:r>
              <a:rPr lang="sr-Cyrl-RS" sz="2400" dirty="0" smtClean="0">
                <a:solidFill>
                  <a:srgbClr val="FF0000"/>
                </a:solidFill>
              </a:rPr>
              <a:t>- </a:t>
            </a:r>
            <a:r>
              <a:rPr lang="sr-Cyrl-RS" sz="2400" dirty="0" smtClean="0">
                <a:solidFill>
                  <a:srgbClr val="00B050"/>
                </a:solidFill>
              </a:rPr>
              <a:t>НЕРВИ </a:t>
            </a:r>
            <a:r>
              <a:rPr lang="sr-Latn-RS" sz="2400" dirty="0" smtClean="0">
                <a:solidFill>
                  <a:srgbClr val="00B050"/>
                </a:solidFill>
              </a:rPr>
              <a:t> </a:t>
            </a:r>
            <a:r>
              <a:rPr lang="sr-Cyrl-RS" sz="2400" dirty="0" smtClean="0">
                <a:solidFill>
                  <a:srgbClr val="00B050"/>
                </a:solidFill>
              </a:rPr>
              <a:t>ПОКРЕТАЧИ МИШИЋА ОЧНИХ ЈАБУЧИЦА</a:t>
            </a:r>
            <a:endParaRPr lang="sr-Latn-RS" sz="24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sr-Latn-RS" sz="240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sr-Cyrl-RS" sz="24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Latn-RS" sz="2000" dirty="0" smtClean="0">
                <a:solidFill>
                  <a:srgbClr val="C00000"/>
                </a:solidFill>
              </a:rPr>
              <a:t>III n.oculomotorius – m.rectus superior; m.rectus inferior; m.rectus medialis; m.obliqus inferior; m.levator palpebrae; m.sphincter pupile; m.cilliaris;</a:t>
            </a:r>
          </a:p>
          <a:p>
            <a:pPr marL="0" indent="0">
              <a:buNone/>
            </a:pPr>
            <a:endParaRPr lang="sr-Latn-RS" sz="20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sr-Latn-RS" sz="2000" dirty="0" smtClean="0">
                <a:solidFill>
                  <a:srgbClr val="00B050"/>
                </a:solidFill>
              </a:rPr>
              <a:t>IV n.trochlearis  – m.obliqus superior;</a:t>
            </a:r>
          </a:p>
          <a:p>
            <a:pPr marL="0" indent="0">
              <a:buNone/>
            </a:pPr>
            <a:endParaRPr lang="sr-Latn-RS" sz="20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Latn-RS" sz="2000" dirty="0" smtClean="0">
                <a:solidFill>
                  <a:srgbClr val="00B050"/>
                </a:solidFill>
              </a:rPr>
              <a:t>VI n.abducens  – m.rectus lateralis.</a:t>
            </a: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B4278-61B3-4A6F-8183-EA967E2E6590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sz="2800" dirty="0" smtClean="0"/>
              <a:t>Поремећај функције КН може бити последица:</a:t>
            </a:r>
          </a:p>
          <a:p>
            <a:endParaRPr lang="sr-Cyrl-RS" sz="2800" dirty="0" smtClean="0"/>
          </a:p>
          <a:p>
            <a:pPr marL="514350" indent="-514350">
              <a:buAutoNum type="arabicPeriod"/>
            </a:pPr>
            <a:r>
              <a:rPr lang="sr-Cyrl-RS" sz="2800" dirty="0" smtClean="0"/>
              <a:t>Инфрануклеарне лезије;</a:t>
            </a:r>
          </a:p>
          <a:p>
            <a:pPr marL="514350" indent="-514350">
              <a:buAutoNum type="arabicPeriod"/>
            </a:pPr>
            <a:endParaRPr lang="sr-Cyrl-RS" sz="2800" dirty="0" smtClean="0"/>
          </a:p>
          <a:p>
            <a:pPr marL="514350" indent="-514350">
              <a:buAutoNum type="arabicPeriod"/>
            </a:pPr>
            <a:r>
              <a:rPr lang="sr-Cyrl-RS" sz="2800" dirty="0" smtClean="0"/>
              <a:t>Нуклеарне лезије;</a:t>
            </a:r>
          </a:p>
          <a:p>
            <a:pPr marL="514350" indent="-514350">
              <a:buAutoNum type="arabicPeriod"/>
            </a:pPr>
            <a:endParaRPr lang="sr-Cyrl-RS" sz="2800" dirty="0" smtClean="0"/>
          </a:p>
          <a:p>
            <a:pPr marL="514350" indent="-514350">
              <a:buAutoNum type="arabicPeriod"/>
            </a:pPr>
            <a:r>
              <a:rPr lang="sr-Cyrl-RS" sz="2800" dirty="0" smtClean="0"/>
              <a:t>Супрануклеарне лезије;</a:t>
            </a:r>
          </a:p>
          <a:p>
            <a:pPr marL="514350" indent="-514350">
              <a:buAutoNum type="arabicPeriod"/>
            </a:pPr>
            <a:endParaRPr lang="sr-Cyrl-RS" sz="2800" dirty="0" smtClean="0"/>
          </a:p>
          <a:p>
            <a:pPr marL="514350" indent="-514350">
              <a:buAutoNum type="arabicPeriod"/>
            </a:pPr>
            <a:r>
              <a:rPr lang="sr-Cyrl-RS" sz="2800" dirty="0" smtClean="0"/>
              <a:t>Поремећаја неуромишићне комуникације.</a:t>
            </a:r>
            <a:endParaRPr lang="en-US" sz="28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7D40A-1EE4-47A0-A65B-B21974624765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628800"/>
            <a:ext cx="7128792" cy="4536504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071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Latn-RS" sz="2400" dirty="0" smtClean="0">
                <a:solidFill>
                  <a:srgbClr val="C00000"/>
                </a:solidFill>
              </a:rPr>
              <a:t>     </a:t>
            </a:r>
            <a:r>
              <a:rPr lang="en-US" sz="2400" dirty="0" smtClean="0">
                <a:solidFill>
                  <a:srgbClr val="C00000"/>
                </a:solidFill>
              </a:rPr>
              <a:t>II</a:t>
            </a:r>
            <a:r>
              <a:rPr lang="sr-Latn-RS" sz="2400" dirty="0" smtClean="0">
                <a:solidFill>
                  <a:srgbClr val="C00000"/>
                </a:solidFill>
              </a:rPr>
              <a:t>I</a:t>
            </a:r>
            <a:r>
              <a:rPr lang="sr-Latn-RS" sz="2400" dirty="0" smtClean="0">
                <a:solidFill>
                  <a:srgbClr val="FF0000"/>
                </a:solidFill>
              </a:rPr>
              <a:t>, </a:t>
            </a:r>
            <a:r>
              <a:rPr lang="sr-Latn-RS" sz="2400" dirty="0" smtClean="0">
                <a:solidFill>
                  <a:srgbClr val="00B050"/>
                </a:solidFill>
              </a:rPr>
              <a:t>IV, VI</a:t>
            </a:r>
            <a:r>
              <a:rPr lang="sr-Cyrl-RS" sz="2400" dirty="0" smtClean="0">
                <a:solidFill>
                  <a:srgbClr val="00B050"/>
                </a:solidFill>
              </a:rPr>
              <a:t> </a:t>
            </a:r>
            <a:r>
              <a:rPr lang="sr-Cyrl-RS" sz="2400" dirty="0" smtClean="0">
                <a:solidFill>
                  <a:srgbClr val="FF0000"/>
                </a:solidFill>
              </a:rPr>
              <a:t>- </a:t>
            </a:r>
            <a:r>
              <a:rPr lang="sr-Cyrl-RS" sz="2400" dirty="0" smtClean="0">
                <a:solidFill>
                  <a:srgbClr val="00B050"/>
                </a:solidFill>
              </a:rPr>
              <a:t>НЕРВИ </a:t>
            </a:r>
            <a:r>
              <a:rPr lang="sr-Latn-RS" sz="2400" dirty="0" smtClean="0">
                <a:solidFill>
                  <a:srgbClr val="00B050"/>
                </a:solidFill>
              </a:rPr>
              <a:t> </a:t>
            </a:r>
            <a:r>
              <a:rPr lang="sr-Cyrl-RS" sz="2400" dirty="0" smtClean="0">
                <a:solidFill>
                  <a:srgbClr val="00B050"/>
                </a:solidFill>
              </a:rPr>
              <a:t>ПОКРЕТАЧИ МИШИЋА ОЧНИХ ЈАБУЧИЦА</a:t>
            </a:r>
            <a:endParaRPr lang="sr-Latn-RS" sz="24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Latn-RS" sz="2000" dirty="0" smtClean="0">
                <a:solidFill>
                  <a:srgbClr val="C00000"/>
                </a:solidFill>
              </a:rPr>
              <a:t>                                            N.OCULOMOTORIUS III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C00000"/>
                </a:solidFill>
              </a:rPr>
              <a:t>-Једро се налази у мезенцефалону;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C00000"/>
                </a:solidFill>
              </a:rPr>
              <a:t>-Нерв излази са предње стране можданог стабла из интерпедункуларне фосе;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C00000"/>
                </a:solidFill>
              </a:rPr>
              <a:t>-Делом иде упоредо са задњом комуникантном артеријом (анеуризма ове артерије даје Веберов синдром); 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C00000"/>
                </a:solidFill>
              </a:rPr>
              <a:t>-На слободној ивици хијатуса тенторијума малог мозга, медијално од темпоралног режња (Хачинсонова зеница); 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C00000"/>
                </a:solidFill>
              </a:rPr>
              <a:t>-Улази у кавернозни синус;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C00000"/>
                </a:solidFill>
              </a:rPr>
              <a:t>-Горња орбитална фисура;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C00000"/>
                </a:solidFill>
              </a:rPr>
              <a:t>-Орбита.</a:t>
            </a:r>
            <a:endParaRPr lang="sr-Latn-RS" sz="20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2B20AF-49E8-4DFA-A9DA-9F627A1F284F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340768"/>
            <a:ext cx="7416823" cy="4896544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88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C00000"/>
                </a:solidFill>
              </a:rPr>
              <a:t>II</a:t>
            </a:r>
            <a:r>
              <a:rPr lang="sr-Latn-RS" sz="2400" dirty="0">
                <a:solidFill>
                  <a:srgbClr val="C00000"/>
                </a:solidFill>
              </a:rPr>
              <a:t>I</a:t>
            </a:r>
            <a:r>
              <a:rPr lang="sr-Latn-RS" sz="2400" dirty="0">
                <a:solidFill>
                  <a:srgbClr val="FF0000"/>
                </a:solidFill>
              </a:rPr>
              <a:t>, </a:t>
            </a:r>
            <a:r>
              <a:rPr lang="sr-Latn-RS" sz="2400" dirty="0">
                <a:solidFill>
                  <a:srgbClr val="00B050"/>
                </a:solidFill>
              </a:rPr>
              <a:t>IV, VI</a:t>
            </a:r>
            <a:r>
              <a:rPr lang="sr-Cyrl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FF0000"/>
                </a:solidFill>
              </a:rPr>
              <a:t>- </a:t>
            </a:r>
            <a:r>
              <a:rPr lang="sr-Cyrl-RS" sz="2400" dirty="0">
                <a:solidFill>
                  <a:srgbClr val="00B050"/>
                </a:solidFill>
              </a:rPr>
              <a:t>НЕРВИ </a:t>
            </a:r>
            <a:r>
              <a:rPr lang="sr-Latn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00B050"/>
                </a:solidFill>
              </a:rPr>
              <a:t>ПОКРЕТАЧИ МИШИЋА ОЧНИХ </a:t>
            </a:r>
            <a:r>
              <a:rPr lang="sr-Cyrl-RS" sz="2400" dirty="0" smtClean="0">
                <a:solidFill>
                  <a:srgbClr val="00B050"/>
                </a:solidFill>
              </a:rPr>
              <a:t>ЈАБУЧИЦА</a:t>
            </a:r>
          </a:p>
          <a:p>
            <a:pPr marL="0" indent="0">
              <a:buNone/>
            </a:pPr>
            <a:endParaRPr lang="sr-Cyrl-RS" sz="24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Latn-RS" sz="2000" dirty="0" smtClean="0">
                <a:solidFill>
                  <a:srgbClr val="00B050"/>
                </a:solidFill>
              </a:rPr>
              <a:t>                                           NERVUS TROCHLEARIS IV</a:t>
            </a:r>
            <a:endParaRPr lang="sr-Cyrl-RS" sz="20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sr-Latn-RS" sz="20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-Једро се налази у висини доњих коликула;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-Влакна нерва иду пут назад око акведукта, укрштају се и излазе у нивоу тектума мезенцефалона;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-Улази у кавернозни синус;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-Горња орбитална фисура;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 Очна дупља.</a:t>
            </a:r>
            <a:endParaRPr lang="en-US" sz="2000" dirty="0">
              <a:solidFill>
                <a:srgbClr val="00B050"/>
              </a:solidFill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ECA66-14AF-4B79-8253-2AE73CF65A0B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862" y="2477294"/>
            <a:ext cx="5248275" cy="2771775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17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C00000"/>
                </a:solidFill>
              </a:rPr>
              <a:t>II</a:t>
            </a:r>
            <a:r>
              <a:rPr lang="sr-Latn-RS" sz="2400" dirty="0">
                <a:solidFill>
                  <a:srgbClr val="C00000"/>
                </a:solidFill>
              </a:rPr>
              <a:t>I</a:t>
            </a:r>
            <a:r>
              <a:rPr lang="sr-Latn-RS" sz="2400" dirty="0">
                <a:solidFill>
                  <a:srgbClr val="FF0000"/>
                </a:solidFill>
              </a:rPr>
              <a:t>, </a:t>
            </a:r>
            <a:r>
              <a:rPr lang="sr-Latn-RS" sz="2400" dirty="0">
                <a:solidFill>
                  <a:srgbClr val="00B050"/>
                </a:solidFill>
              </a:rPr>
              <a:t>IV, VI</a:t>
            </a:r>
            <a:r>
              <a:rPr lang="sr-Cyrl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FF0000"/>
                </a:solidFill>
              </a:rPr>
              <a:t>- </a:t>
            </a:r>
            <a:r>
              <a:rPr lang="sr-Cyrl-RS" sz="2400" dirty="0">
                <a:solidFill>
                  <a:srgbClr val="00B050"/>
                </a:solidFill>
              </a:rPr>
              <a:t>НЕРВИ </a:t>
            </a:r>
            <a:r>
              <a:rPr lang="sr-Latn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00B050"/>
                </a:solidFill>
              </a:rPr>
              <a:t>ПОКРЕТАЧИ МИШИЋА ОЧНИХ </a:t>
            </a:r>
            <a:r>
              <a:rPr lang="sr-Cyrl-RS" sz="2400" dirty="0" smtClean="0">
                <a:solidFill>
                  <a:srgbClr val="00B050"/>
                </a:solidFill>
              </a:rPr>
              <a:t>ЈАБУЧИЦА</a:t>
            </a:r>
          </a:p>
          <a:p>
            <a:pPr marL="0" indent="0">
              <a:buNone/>
            </a:pPr>
            <a:endParaRPr lang="sr-Cyrl-RS" sz="24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000" dirty="0">
                <a:solidFill>
                  <a:srgbClr val="00B050"/>
                </a:solidFill>
              </a:rPr>
              <a:t> </a:t>
            </a:r>
            <a:r>
              <a:rPr lang="sr-Cyrl-RS" sz="2000" dirty="0" smtClean="0">
                <a:solidFill>
                  <a:srgbClr val="00B050"/>
                </a:solidFill>
              </a:rPr>
              <a:t>                      </a:t>
            </a:r>
            <a:r>
              <a:rPr lang="sr-Latn-RS" sz="2000" dirty="0" smtClean="0">
                <a:solidFill>
                  <a:srgbClr val="00B050"/>
                </a:solidFill>
              </a:rPr>
              <a:t>                           NERVUS ABDUCENS VI 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-Понс;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-Влакна обилазе око једра 7. КН;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-Пролазе целом дебљином понса и излазе са вентралне стране;</a:t>
            </a:r>
            <a:endParaRPr lang="sr-Cyrl-RS" dirty="0"/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-Лезије понса могу дати оштећење 6. и 7. КН;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-Улази у кавернозни синус; 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-Горња орбитална фисура;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-Орбита.</a:t>
            </a: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90AE4-6234-4A34-99FF-858E02DAC732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484784"/>
            <a:ext cx="6840760" cy="4608511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294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C00000"/>
                </a:solidFill>
              </a:rPr>
              <a:t>II</a:t>
            </a:r>
            <a:r>
              <a:rPr lang="sr-Latn-RS" sz="2400" dirty="0">
                <a:solidFill>
                  <a:srgbClr val="C00000"/>
                </a:solidFill>
              </a:rPr>
              <a:t>I</a:t>
            </a:r>
            <a:r>
              <a:rPr lang="sr-Latn-RS" sz="2400" dirty="0">
                <a:solidFill>
                  <a:srgbClr val="FF0000"/>
                </a:solidFill>
              </a:rPr>
              <a:t>, </a:t>
            </a:r>
            <a:r>
              <a:rPr lang="sr-Latn-RS" sz="2400" dirty="0">
                <a:solidFill>
                  <a:srgbClr val="00B050"/>
                </a:solidFill>
              </a:rPr>
              <a:t>IV, VI</a:t>
            </a:r>
            <a:r>
              <a:rPr lang="sr-Cyrl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FF0000"/>
                </a:solidFill>
              </a:rPr>
              <a:t>- </a:t>
            </a:r>
            <a:r>
              <a:rPr lang="sr-Cyrl-RS" sz="2400" dirty="0">
                <a:solidFill>
                  <a:srgbClr val="00B050"/>
                </a:solidFill>
              </a:rPr>
              <a:t>НЕРВИ </a:t>
            </a:r>
            <a:r>
              <a:rPr lang="sr-Latn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00B050"/>
                </a:solidFill>
              </a:rPr>
              <a:t>ПОКРЕТАЧИ МИШИЋА ОЧНИХ </a:t>
            </a:r>
            <a:r>
              <a:rPr lang="sr-Cyrl-RS" sz="2400" dirty="0" smtClean="0">
                <a:solidFill>
                  <a:srgbClr val="00B050"/>
                </a:solidFill>
              </a:rPr>
              <a:t>ЈАБУЧИЦА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                  Испитивање положаја очних јабучица у орбитама</a:t>
            </a:r>
          </a:p>
          <a:p>
            <a:pPr marL="0" indent="0">
              <a:buNone/>
            </a:pPr>
            <a:endParaRPr lang="sr-Cyrl-RS" sz="20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</a:t>
            </a:r>
            <a:r>
              <a:rPr lang="sr-Cyrl-RS" sz="2000" dirty="0" smtClean="0">
                <a:solidFill>
                  <a:srgbClr val="00B050"/>
                </a:solidFill>
              </a:rPr>
              <a:t>Енофталмус;</a:t>
            </a:r>
          </a:p>
          <a:p>
            <a:pPr marL="0" indent="0">
              <a:buNone/>
            </a:pPr>
            <a:endParaRPr lang="sr-Cyrl-RS" sz="20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-Егзофталмус</a:t>
            </a:r>
            <a:r>
              <a:rPr lang="sr-Cyrl-RS" sz="2000" dirty="0" smtClean="0">
                <a:solidFill>
                  <a:srgbClr val="00B050"/>
                </a:solidFill>
              </a:rPr>
              <a:t>;</a:t>
            </a:r>
          </a:p>
          <a:p>
            <a:pPr marL="0" indent="0">
              <a:buNone/>
            </a:pPr>
            <a:endParaRPr lang="sr-Cyrl-RS" sz="20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-Обострани егзофталмус код болести шштитасте жлезде</a:t>
            </a:r>
            <a:r>
              <a:rPr lang="sr-Cyrl-RS" sz="2000" dirty="0" smtClean="0">
                <a:solidFill>
                  <a:srgbClr val="00B050"/>
                </a:solidFill>
              </a:rPr>
              <a:t>;</a:t>
            </a:r>
          </a:p>
          <a:p>
            <a:pPr marL="0" indent="0">
              <a:buNone/>
            </a:pPr>
            <a:endParaRPr lang="sr-Cyrl-RS" sz="20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-Једнострани егзофталмус: тумор орбите, каротико-кавернозне фистула; тромбоза кавернозног синуса; тумор крила сфеноидне кости. 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0AC76-1E0A-4098-95CC-77E271B46143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Егзофталмус, обострани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74" b="10774"/>
          <a:stretch>
            <a:fillRect/>
          </a:stretch>
        </p:blipFill>
        <p:spPr>
          <a:xfrm>
            <a:off x="1763688" y="692696"/>
            <a:ext cx="5486400" cy="4114800"/>
          </a:xfr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6406DF-435E-400B-AEB4-F43928253725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39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C00000"/>
                </a:solidFill>
              </a:rPr>
              <a:t>II</a:t>
            </a:r>
            <a:r>
              <a:rPr lang="sr-Latn-RS" sz="2400" dirty="0">
                <a:solidFill>
                  <a:srgbClr val="C00000"/>
                </a:solidFill>
              </a:rPr>
              <a:t>I</a:t>
            </a:r>
            <a:r>
              <a:rPr lang="sr-Latn-RS" sz="2400" dirty="0">
                <a:solidFill>
                  <a:srgbClr val="FF0000"/>
                </a:solidFill>
              </a:rPr>
              <a:t>, </a:t>
            </a:r>
            <a:r>
              <a:rPr lang="sr-Latn-RS" sz="2400" dirty="0">
                <a:solidFill>
                  <a:srgbClr val="00B050"/>
                </a:solidFill>
              </a:rPr>
              <a:t>IV, VI</a:t>
            </a:r>
            <a:r>
              <a:rPr lang="sr-Cyrl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FF0000"/>
                </a:solidFill>
              </a:rPr>
              <a:t>- </a:t>
            </a:r>
            <a:r>
              <a:rPr lang="sr-Cyrl-RS" sz="2400" dirty="0">
                <a:solidFill>
                  <a:srgbClr val="00B050"/>
                </a:solidFill>
              </a:rPr>
              <a:t>НЕРВИ </a:t>
            </a:r>
            <a:r>
              <a:rPr lang="sr-Latn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00B050"/>
                </a:solidFill>
              </a:rPr>
              <a:t>ПОКРЕТАЧИ МИШИЋА ОЧНИХ </a:t>
            </a:r>
            <a:r>
              <a:rPr lang="sr-Cyrl-RS" sz="2400" dirty="0" smtClean="0">
                <a:solidFill>
                  <a:srgbClr val="00B050"/>
                </a:solidFill>
              </a:rPr>
              <a:t>ЈАБУЧИЦА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                              Преглед очних прореза и очних капака </a:t>
            </a:r>
          </a:p>
          <a:p>
            <a:pPr marL="0" indent="0">
              <a:buNone/>
            </a:pPr>
            <a:endParaRPr lang="sr-Cyrl-RS" sz="20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-Положај очник капака са обе стране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-Ширину очних прореза са обе стране (9-12мм)</a:t>
            </a:r>
          </a:p>
          <a:p>
            <a:pPr marL="0" indent="0">
              <a:buNone/>
            </a:pPr>
            <a:r>
              <a:rPr lang="sr-Cyrl-RS" sz="2000" dirty="0">
                <a:solidFill>
                  <a:srgbClr val="00B050"/>
                </a:solidFill>
              </a:rPr>
              <a:t> </a:t>
            </a:r>
            <a:r>
              <a:rPr lang="sr-Cyrl-RS" sz="2000" dirty="0" smtClean="0">
                <a:solidFill>
                  <a:srgbClr val="00B050"/>
                </a:solidFill>
              </a:rPr>
              <a:t>         - семиптоза (тражити старије фотографије на увид);</a:t>
            </a:r>
          </a:p>
          <a:p>
            <a:pPr marL="0" indent="0">
              <a:buNone/>
            </a:pPr>
            <a:r>
              <a:rPr lang="sr-Cyrl-RS" sz="2000" dirty="0">
                <a:solidFill>
                  <a:srgbClr val="00B050"/>
                </a:solidFill>
              </a:rPr>
              <a:t> </a:t>
            </a:r>
            <a:r>
              <a:rPr lang="sr-Cyrl-RS" sz="2000" dirty="0" smtClean="0">
                <a:solidFill>
                  <a:srgbClr val="00B050"/>
                </a:solidFill>
              </a:rPr>
              <a:t>         - птоза;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-Једнострана птоза (потпуна/делимична одузетост 3. КН; део Хорнеровог синдрома); 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-Једнострана или асиметрична обострана семиптиоа: Мијастенија гравис (потенцира се замарање; тест укрштене потенцијације);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-Обострана (семи)птоза: Мишићне дистрофије; Окуларне миопатије. </a:t>
            </a:r>
          </a:p>
          <a:p>
            <a:pPr marL="0" indent="0">
              <a:buNone/>
            </a:pPr>
            <a:endParaRPr lang="en-US" sz="2000" dirty="0">
              <a:solidFill>
                <a:srgbClr val="00B050"/>
              </a:solidFill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C7F978-28A9-4473-BDB9-DF5ABB0001B2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sz="2400" dirty="0" smtClean="0"/>
              <a:t>Оштећење више од једног кранијалног нерва:</a:t>
            </a:r>
          </a:p>
          <a:p>
            <a:endParaRPr lang="sr-Cyrl-RS" sz="2400" dirty="0" smtClean="0"/>
          </a:p>
          <a:p>
            <a:pPr>
              <a:buFontTx/>
              <a:buChar char="-"/>
            </a:pPr>
            <a:r>
              <a:rPr lang="sr-Cyrl-RS" sz="2400" dirty="0" smtClean="0"/>
              <a:t>Оштећење у структурама кроз које пролази већи број КН нпр. у можданом стаблу или саме лобање;</a:t>
            </a:r>
          </a:p>
          <a:p>
            <a:pPr>
              <a:buFontTx/>
              <a:buChar char="-"/>
            </a:pPr>
            <a:endParaRPr lang="sr-Cyrl-RS" sz="2400" dirty="0" smtClean="0"/>
          </a:p>
          <a:p>
            <a:pPr>
              <a:buFontTx/>
              <a:buChar char="-"/>
            </a:pPr>
            <a:r>
              <a:rPr lang="sr-Cyrl-RS" sz="2400" dirty="0" smtClean="0"/>
              <a:t>Специфичних генерализованих стања (мијастенија гравис);</a:t>
            </a:r>
          </a:p>
          <a:p>
            <a:pPr>
              <a:buFontTx/>
              <a:buChar char="-"/>
            </a:pPr>
            <a:endParaRPr lang="sr-Cyrl-RS" sz="2400" dirty="0" smtClean="0"/>
          </a:p>
          <a:p>
            <a:pPr>
              <a:buFontTx/>
              <a:buChar char="-"/>
            </a:pPr>
            <a:r>
              <a:rPr lang="sr-Cyrl-RS" sz="2400" dirty="0" smtClean="0"/>
              <a:t>Након мултиплих оштећења (понављани мождани удари; мултипла склероза; базални менингитис,...).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F1F4E-2337-4325-BE53-1E1B80AD1130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Птоза левог капка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3" b="7143"/>
          <a:stretch>
            <a:fillRect/>
          </a:stretch>
        </p:blipFill>
        <p:spPr/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F460F-0549-43D1-A737-E09CB2EC08A8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26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Обострана птоза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7" r="4657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sr-Cyrl-RS" dirty="0" smtClean="0"/>
              <a:t>Мијастенија гравис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0682D-9DB2-4262-A28C-A2041AFB9FAD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73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C00000"/>
                </a:solidFill>
              </a:rPr>
              <a:t>II</a:t>
            </a:r>
            <a:r>
              <a:rPr lang="sr-Latn-RS" sz="2400" dirty="0">
                <a:solidFill>
                  <a:srgbClr val="C00000"/>
                </a:solidFill>
              </a:rPr>
              <a:t>I</a:t>
            </a:r>
            <a:r>
              <a:rPr lang="sr-Latn-RS" sz="2400" dirty="0">
                <a:solidFill>
                  <a:srgbClr val="FF0000"/>
                </a:solidFill>
              </a:rPr>
              <a:t>, </a:t>
            </a:r>
            <a:r>
              <a:rPr lang="sr-Latn-RS" sz="2400" dirty="0">
                <a:solidFill>
                  <a:srgbClr val="00B050"/>
                </a:solidFill>
              </a:rPr>
              <a:t>IV, VI</a:t>
            </a:r>
            <a:r>
              <a:rPr lang="sr-Cyrl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FF0000"/>
                </a:solidFill>
              </a:rPr>
              <a:t>- </a:t>
            </a:r>
            <a:r>
              <a:rPr lang="sr-Cyrl-RS" sz="2400" dirty="0">
                <a:solidFill>
                  <a:srgbClr val="00B050"/>
                </a:solidFill>
              </a:rPr>
              <a:t>НЕРВИ </a:t>
            </a:r>
            <a:r>
              <a:rPr lang="sr-Latn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00B050"/>
                </a:solidFill>
              </a:rPr>
              <a:t>ПОКРЕТАЧИ МИШИЋА ОЧНИХ </a:t>
            </a:r>
            <a:r>
              <a:rPr lang="sr-Cyrl-RS" sz="2400" dirty="0" smtClean="0">
                <a:solidFill>
                  <a:srgbClr val="00B050"/>
                </a:solidFill>
              </a:rPr>
              <a:t>ЈАБУЧИЦА</a:t>
            </a:r>
          </a:p>
          <a:p>
            <a:pPr marL="0" indent="0">
              <a:buNone/>
            </a:pPr>
            <a:r>
              <a:rPr lang="sr-Cyrl-RS" sz="2400" dirty="0">
                <a:solidFill>
                  <a:srgbClr val="00B050"/>
                </a:solidFill>
              </a:rPr>
              <a:t> </a:t>
            </a:r>
            <a:r>
              <a:rPr lang="sr-Cyrl-RS" sz="2400" dirty="0" smtClean="0">
                <a:solidFill>
                  <a:srgbClr val="00B050"/>
                </a:solidFill>
              </a:rPr>
              <a:t>                                        </a:t>
            </a:r>
            <a:r>
              <a:rPr lang="sr-Cyrl-RS" sz="2000" dirty="0">
                <a:solidFill>
                  <a:srgbClr val="00B050"/>
                </a:solidFill>
              </a:rPr>
              <a:t>Преглед </a:t>
            </a:r>
            <a:r>
              <a:rPr lang="sr-Cyrl-RS" sz="2000" dirty="0" smtClean="0">
                <a:solidFill>
                  <a:srgbClr val="00B050"/>
                </a:solidFill>
              </a:rPr>
              <a:t>зеница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-Зенице су кружне, правих ивица, централно постављене у дужици и једнаке величине (изокоричне);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-Контролишу количину светлости која улази у око;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-ИЗГЛЕД ЗЕНИЦЕ: Тежи поремећаји облика зеница су најчешће последица очних болести (иритиса или хируршких интервенција);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-ВЕЛИЧИНА ЗЕНИЦА: 2-6 мм. Зависи од равнотеже симпатикуса и парасимпатикуса и степена осветљености просторије;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-МИОЗА;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-МИДРИЈАЗА;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-АНИЗОКОРИЈА физиолошка; патолошка. </a:t>
            </a:r>
          </a:p>
          <a:p>
            <a:pPr marL="0" indent="0">
              <a:buNone/>
            </a:pPr>
            <a:endParaRPr lang="en-US" sz="200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50120-2EB7-45CF-8AAD-2B4614CB0EB4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15" y="188640"/>
            <a:ext cx="7942567" cy="6453336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53CDA1-4830-4061-92BD-82F77FED135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9256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Мидријаза десне зенице и миоза леве зенице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95" r="6595"/>
          <a:stretch>
            <a:fillRect/>
          </a:stretch>
        </p:blipFill>
        <p:spPr/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487CE-D512-4853-A675-5CB89E5774A2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482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/>
              <a:t>А</a:t>
            </a:r>
            <a:r>
              <a:rPr lang="sr-Cyrl-RS" dirty="0" smtClean="0"/>
              <a:t>низокорија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94" b="17894"/>
          <a:stretch>
            <a:fillRect/>
          </a:stretch>
        </p:blipFill>
        <p:spPr>
          <a:xfrm>
            <a:off x="1763688" y="692696"/>
            <a:ext cx="5486400" cy="4114800"/>
          </a:xfr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65A1D-5739-423C-8DE3-E52AFA1F048B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5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Испитивање реакције зенице на светлост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sr-Cyrl-RS" dirty="0" smtClean="0"/>
              <a:t>Миоза десно – директна реакција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75680-07EB-4209-8B39-DA99E99CE3E9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694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C00000"/>
                </a:solidFill>
              </a:rPr>
              <a:t>II</a:t>
            </a:r>
            <a:r>
              <a:rPr lang="sr-Latn-RS" sz="2400" dirty="0">
                <a:solidFill>
                  <a:srgbClr val="C00000"/>
                </a:solidFill>
              </a:rPr>
              <a:t>I</a:t>
            </a:r>
            <a:r>
              <a:rPr lang="sr-Latn-RS" sz="2400" dirty="0">
                <a:solidFill>
                  <a:srgbClr val="FF0000"/>
                </a:solidFill>
              </a:rPr>
              <a:t>, </a:t>
            </a:r>
            <a:r>
              <a:rPr lang="sr-Latn-RS" sz="2400" dirty="0">
                <a:solidFill>
                  <a:srgbClr val="00B050"/>
                </a:solidFill>
              </a:rPr>
              <a:t>IV, VI</a:t>
            </a:r>
            <a:r>
              <a:rPr lang="sr-Cyrl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FF0000"/>
                </a:solidFill>
              </a:rPr>
              <a:t>- </a:t>
            </a:r>
            <a:r>
              <a:rPr lang="sr-Cyrl-RS" sz="2400" dirty="0">
                <a:solidFill>
                  <a:srgbClr val="00B050"/>
                </a:solidFill>
              </a:rPr>
              <a:t>НЕРВИ </a:t>
            </a:r>
            <a:r>
              <a:rPr lang="sr-Latn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00B050"/>
                </a:solidFill>
              </a:rPr>
              <a:t>ПОКРЕТАЧИ МИШИЋА ОЧНИХ </a:t>
            </a:r>
            <a:r>
              <a:rPr lang="sr-Cyrl-RS" sz="2400" dirty="0" smtClean="0">
                <a:solidFill>
                  <a:srgbClr val="00B050"/>
                </a:solidFill>
              </a:rPr>
              <a:t>ЈАБУЧИЦА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     Сужавање зенице на оку које смо осветлили (директна) захтева очуваност читавог рефлексног лука (и аферентног и еферентног дела);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    Сужавање зенице на супротном оку од оног које је осветљено (индиректна) тестирамо функционалну очуваност еферентног дела рефлексног лука (парасимпатичка влакна 3.КН) неосветљеног ока; 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B050"/>
                </a:solidFill>
              </a:rPr>
              <a:t>Код </a:t>
            </a:r>
            <a:r>
              <a:rPr lang="sr-Cyrl-RS" sz="2000" dirty="0">
                <a:solidFill>
                  <a:srgbClr val="00B050"/>
                </a:solidFill>
              </a:rPr>
              <a:t>оштећења аферентног крака рефлексног лука гаси се директна реакција на светлост на </a:t>
            </a:r>
            <a:r>
              <a:rPr lang="sr-Cyrl-RS" sz="2000" dirty="0" smtClean="0">
                <a:solidFill>
                  <a:srgbClr val="00B050"/>
                </a:solidFill>
              </a:rPr>
              <a:t>оштећеној страни, али и индиректна реакција на неосветљеном , здравом оку;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B050"/>
                </a:solidFill>
              </a:rPr>
              <a:t>Код оштећења еферентног крака рефлексног лука, зеница на тој страни је са угашеном и директном и индиректном реакцијом на светлост, док се обе ове реакције изазивају на супротном здравом оку. </a:t>
            </a:r>
            <a:endParaRPr lang="en-US" sz="2000" dirty="0">
              <a:solidFill>
                <a:srgbClr val="00B050"/>
              </a:solidFill>
            </a:endParaRP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20775C-8EAF-4BAC-BB2A-11AF1A9EC137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Акомодација и конвергенција</a:t>
            </a:r>
            <a:endParaRPr lang="en-US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7" b="1087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20A72C-D422-4296-ABC4-03B4F976281F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867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solidFill>
                  <a:srgbClr val="C00000"/>
                </a:solidFill>
              </a:rPr>
              <a:t>II</a:t>
            </a:r>
            <a:r>
              <a:rPr lang="sr-Latn-RS" sz="2400" dirty="0">
                <a:solidFill>
                  <a:srgbClr val="C00000"/>
                </a:solidFill>
              </a:rPr>
              <a:t>I</a:t>
            </a:r>
            <a:r>
              <a:rPr lang="sr-Latn-RS" sz="2400" dirty="0">
                <a:solidFill>
                  <a:srgbClr val="FF0000"/>
                </a:solidFill>
              </a:rPr>
              <a:t>, </a:t>
            </a:r>
            <a:r>
              <a:rPr lang="sr-Latn-RS" sz="2400" dirty="0">
                <a:solidFill>
                  <a:srgbClr val="00B050"/>
                </a:solidFill>
              </a:rPr>
              <a:t>IV, VI</a:t>
            </a:r>
            <a:r>
              <a:rPr lang="sr-Cyrl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FF0000"/>
                </a:solidFill>
              </a:rPr>
              <a:t>- </a:t>
            </a:r>
            <a:r>
              <a:rPr lang="sr-Cyrl-RS" sz="2400" dirty="0">
                <a:solidFill>
                  <a:srgbClr val="00B050"/>
                </a:solidFill>
              </a:rPr>
              <a:t>НЕРВИ </a:t>
            </a:r>
            <a:r>
              <a:rPr lang="sr-Latn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00B050"/>
                </a:solidFill>
              </a:rPr>
              <a:t>ПОКРЕТАЧИ МИШИЋА ОЧНИХ </a:t>
            </a:r>
            <a:r>
              <a:rPr lang="sr-Cyrl-RS" sz="2400" dirty="0" smtClean="0">
                <a:solidFill>
                  <a:srgbClr val="00B050"/>
                </a:solidFill>
              </a:rPr>
              <a:t>ЈАБУЧИЦА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                                             ПОРЕМЕЋАЈИ ЗЕНИЦЕ:</a:t>
            </a:r>
          </a:p>
          <a:p>
            <a:pPr marL="0" indent="0">
              <a:buNone/>
            </a:pPr>
            <a:r>
              <a:rPr lang="sr-Cyrl-RS" sz="2000" dirty="0">
                <a:solidFill>
                  <a:srgbClr val="00B050"/>
                </a:solidFill>
              </a:rPr>
              <a:t> </a:t>
            </a:r>
            <a:r>
              <a:rPr lang="sr-Cyrl-RS" sz="2000" dirty="0" smtClean="0">
                <a:solidFill>
                  <a:srgbClr val="00B050"/>
                </a:solidFill>
              </a:rPr>
              <a:t>    1. </a:t>
            </a:r>
            <a:r>
              <a:rPr lang="sr-Cyrl-RS" sz="2400" dirty="0" smtClean="0">
                <a:solidFill>
                  <a:srgbClr val="00B050"/>
                </a:solidFill>
              </a:rPr>
              <a:t>Једнострано проширене зенице</a:t>
            </a:r>
            <a:r>
              <a:rPr lang="sr-Cyrl-RS" sz="2000" dirty="0" smtClean="0">
                <a:solidFill>
                  <a:srgbClr val="00B050"/>
                </a:solidFill>
              </a:rPr>
              <a:t>: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А) оштећење 3. КН, парасимпатичких влакана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B050"/>
                </a:solidFill>
              </a:rPr>
              <a:t>Проширена зеница слабо или уопште не реагује на светлост, нити се мења при погледу на блиске предмете + офталмопареза + (семи)птоза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B050"/>
                </a:solidFill>
              </a:rPr>
              <a:t>Хачинсонова зеница – компресија трећег КН услед ункалне хернијације;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B050"/>
                </a:solidFill>
              </a:rPr>
              <a:t>Анизокорија код болесника без измене стања свести и/или фокалног неуролошког дефицита није Хачинсонова зеница – треба мислити на лезију оптичког нерва. </a:t>
            </a: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755309-847C-466E-8D1F-121858BBADDF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dirty="0"/>
              <a:t> </a:t>
            </a:r>
            <a:r>
              <a:rPr lang="sr-Cyrl-RS" sz="2400" dirty="0" smtClean="0"/>
              <a:t>                        </a:t>
            </a:r>
            <a:r>
              <a:rPr lang="sr-Latn-RS" sz="2400" dirty="0" smtClean="0">
                <a:solidFill>
                  <a:srgbClr val="FF0000"/>
                </a:solidFill>
              </a:rPr>
              <a:t>I – NERVUS OLFACTORIUS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Latn-RS" sz="2400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FF0000"/>
                </a:solidFill>
              </a:rPr>
              <a:t>Мирисне функције су филогенетски старе сензације;</a:t>
            </a:r>
          </a:p>
          <a:p>
            <a:pPr>
              <a:buFontTx/>
              <a:buChar char="-"/>
            </a:pPr>
            <a:endParaRPr lang="sr-Cyrl-RS" sz="2000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FF0000"/>
                </a:solidFill>
              </a:rPr>
              <a:t>Мирисни молекули – нервни завршеци у назалној мукози – олфактивни булбус – олфактивни тракт – латерални крак тригонума олфакториума – периамигдалоидну и препириформну кору темпоралног режња – примарни мирисни кортекс у области ункуса и предњег хипокампалног гируса;  </a:t>
            </a:r>
          </a:p>
          <a:p>
            <a:pPr>
              <a:buFontTx/>
              <a:buChar char="-"/>
            </a:pPr>
            <a:endParaRPr lang="sr-Cyrl-RS" sz="2000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FF0000"/>
                </a:solidFill>
              </a:rPr>
              <a:t>Губитак мириса је најчешће због оштећења булбуса, олфактивног трактуса и тригонума</a:t>
            </a:r>
            <a:r>
              <a:rPr lang="en-US" sz="2000" dirty="0" smtClean="0">
                <a:solidFill>
                  <a:srgbClr val="FF0000"/>
                </a:solidFill>
              </a:rPr>
              <a:t>.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8D161-545C-4D5E-BAA6-169D0C4DDA23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499176" cy="1162050"/>
          </a:xfrm>
        </p:spPr>
        <p:txBody>
          <a:bodyPr/>
          <a:lstStyle/>
          <a:p>
            <a:r>
              <a:rPr lang="sr-Cyrl-RS" dirty="0" smtClean="0">
                <a:solidFill>
                  <a:srgbClr val="00B050"/>
                </a:solidFill>
              </a:rPr>
              <a:t>                                                Хачинсонова </a:t>
            </a:r>
            <a:r>
              <a:rPr lang="sr-Cyrl-RS" dirty="0">
                <a:solidFill>
                  <a:srgbClr val="00B050"/>
                </a:solidFill>
              </a:rPr>
              <a:t>зеница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84784"/>
            <a:ext cx="7344816" cy="4968552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F9B7-1713-4F99-942A-3AA6B4DB948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609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solidFill>
                  <a:srgbClr val="C00000"/>
                </a:solidFill>
              </a:rPr>
              <a:t>II</a:t>
            </a:r>
            <a:r>
              <a:rPr lang="sr-Latn-RS" sz="2400" dirty="0">
                <a:solidFill>
                  <a:srgbClr val="C00000"/>
                </a:solidFill>
              </a:rPr>
              <a:t>I</a:t>
            </a:r>
            <a:r>
              <a:rPr lang="sr-Latn-RS" sz="2400" dirty="0">
                <a:solidFill>
                  <a:srgbClr val="FF0000"/>
                </a:solidFill>
              </a:rPr>
              <a:t>, </a:t>
            </a:r>
            <a:r>
              <a:rPr lang="sr-Latn-RS" sz="2400" dirty="0">
                <a:solidFill>
                  <a:srgbClr val="00B050"/>
                </a:solidFill>
              </a:rPr>
              <a:t>IV, VI</a:t>
            </a:r>
            <a:r>
              <a:rPr lang="sr-Cyrl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FF0000"/>
                </a:solidFill>
              </a:rPr>
              <a:t>- </a:t>
            </a:r>
            <a:r>
              <a:rPr lang="sr-Cyrl-RS" sz="2400" dirty="0">
                <a:solidFill>
                  <a:srgbClr val="00B050"/>
                </a:solidFill>
              </a:rPr>
              <a:t>НЕРВИ </a:t>
            </a:r>
            <a:r>
              <a:rPr lang="sr-Latn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00B050"/>
                </a:solidFill>
              </a:rPr>
              <a:t>ПОКРЕТАЧИ МИШИЋА ОЧНИХ ЈАБУЧИЦА</a:t>
            </a:r>
            <a:endParaRPr lang="en-US" sz="24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               Једнострано </a:t>
            </a:r>
            <a:r>
              <a:rPr lang="sr-Cyrl-RS" sz="2400" dirty="0">
                <a:solidFill>
                  <a:srgbClr val="00B050"/>
                </a:solidFill>
              </a:rPr>
              <a:t>проширене </a:t>
            </a:r>
            <a:r>
              <a:rPr lang="sr-Cyrl-RS" sz="2400" dirty="0" smtClean="0">
                <a:solidFill>
                  <a:srgbClr val="00B050"/>
                </a:solidFill>
              </a:rPr>
              <a:t>зенице: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Б) Адиејева зеница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-Нема патолошки значај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-Тонично проширена зеница и снижене/одсутне мишићне рефлексе посебно на ногама;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-Млађе и средовечне жене;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-Реакција зенице на светлост је угашена, реакција при акомодацији је знатно боље сачувана. </a:t>
            </a:r>
            <a:endParaRPr 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A3388-2256-4827-8E4F-7856BF3F6F5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836712"/>
            <a:ext cx="6984776" cy="540060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70E22D-A0CA-4DD3-AEA2-9DB43C0FDB0C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08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sz="2400" dirty="0" smtClean="0">
                <a:solidFill>
                  <a:srgbClr val="C00000"/>
                </a:solidFill>
              </a:rPr>
              <a:t>      </a:t>
            </a:r>
            <a:r>
              <a:rPr lang="en-US" sz="2400" dirty="0" smtClean="0">
                <a:solidFill>
                  <a:srgbClr val="C00000"/>
                </a:solidFill>
              </a:rPr>
              <a:t>II</a:t>
            </a:r>
            <a:r>
              <a:rPr lang="sr-Latn-RS" sz="2400" dirty="0">
                <a:solidFill>
                  <a:srgbClr val="C00000"/>
                </a:solidFill>
              </a:rPr>
              <a:t>I</a:t>
            </a:r>
            <a:r>
              <a:rPr lang="sr-Latn-RS" sz="2400" dirty="0">
                <a:solidFill>
                  <a:srgbClr val="FF0000"/>
                </a:solidFill>
              </a:rPr>
              <a:t>, </a:t>
            </a:r>
            <a:r>
              <a:rPr lang="sr-Latn-RS" sz="2400" dirty="0">
                <a:solidFill>
                  <a:srgbClr val="00B050"/>
                </a:solidFill>
              </a:rPr>
              <a:t>IV, VI</a:t>
            </a:r>
            <a:r>
              <a:rPr lang="sr-Cyrl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FF0000"/>
                </a:solidFill>
              </a:rPr>
              <a:t>- </a:t>
            </a:r>
            <a:r>
              <a:rPr lang="sr-Cyrl-RS" sz="2400" dirty="0">
                <a:solidFill>
                  <a:srgbClr val="00B050"/>
                </a:solidFill>
              </a:rPr>
              <a:t>НЕРВИ </a:t>
            </a:r>
            <a:r>
              <a:rPr lang="sr-Latn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00B050"/>
                </a:solidFill>
              </a:rPr>
              <a:t>ПОКРЕТАЧИ МИШИЋА ОЧНИХ ЈАБУЧИЦА</a:t>
            </a:r>
            <a:endParaRPr lang="en-US" sz="24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800" dirty="0" smtClean="0"/>
              <a:t>                         </a:t>
            </a:r>
            <a:r>
              <a:rPr lang="sr-Cyrl-RS" sz="2800" dirty="0" smtClean="0">
                <a:solidFill>
                  <a:srgbClr val="00B050"/>
                </a:solidFill>
              </a:rPr>
              <a:t>2.Сужење (миоза)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А) Хорнеров синдром</a:t>
            </a:r>
          </a:p>
          <a:p>
            <a:pPr marL="0" indent="0">
              <a:buNone/>
            </a:pPr>
            <a:r>
              <a:rPr lang="sr-Latn-RS" sz="2000" dirty="0" smtClean="0">
                <a:solidFill>
                  <a:srgbClr val="00B050"/>
                </a:solidFill>
              </a:rPr>
              <a:t>- </a:t>
            </a:r>
            <a:r>
              <a:rPr lang="sr-Cyrl-RS" sz="2000" dirty="0" smtClean="0">
                <a:solidFill>
                  <a:srgbClr val="00B050"/>
                </a:solidFill>
              </a:rPr>
              <a:t>Семиптоза; миоза; анхидроза; </a:t>
            </a:r>
          </a:p>
          <a:p>
            <a:pPr marL="0" indent="0">
              <a:buNone/>
            </a:pPr>
            <a:r>
              <a:rPr lang="sr-Latn-RS" sz="2000" dirty="0" smtClean="0">
                <a:solidFill>
                  <a:srgbClr val="00B050"/>
                </a:solidFill>
              </a:rPr>
              <a:t>- </a:t>
            </a:r>
            <a:r>
              <a:rPr lang="sr-Cyrl-RS" sz="2000" dirty="0" smtClean="0">
                <a:solidFill>
                  <a:srgbClr val="00B050"/>
                </a:solidFill>
              </a:rPr>
              <a:t>Узроци: Траума врата; тумори врхова плућа; лезије кавернозног синуса; тромбозе или дисекције каротидне артерије; кластер главобоље;...</a:t>
            </a:r>
          </a:p>
          <a:p>
            <a:pPr marL="0" indent="0">
              <a:buNone/>
            </a:pPr>
            <a:r>
              <a:rPr lang="sr-Latn-RS" sz="2000" dirty="0" smtClean="0">
                <a:solidFill>
                  <a:srgbClr val="00B050"/>
                </a:solidFill>
              </a:rPr>
              <a:t>- </a:t>
            </a:r>
            <a:r>
              <a:rPr lang="sr-Cyrl-RS" sz="2000" dirty="0" smtClean="0">
                <a:solidFill>
                  <a:srgbClr val="00B050"/>
                </a:solidFill>
              </a:rPr>
              <a:t>Оштећење симпатичког система од нивоа можданог стабла  (латерални делови продужене мождине; </a:t>
            </a:r>
            <a:r>
              <a:rPr lang="sr-Latn-RS" sz="2000" dirty="0" smtClean="0">
                <a:solidFill>
                  <a:srgbClr val="00B050"/>
                </a:solidFill>
              </a:rPr>
              <a:t>Budgeov </a:t>
            </a:r>
            <a:r>
              <a:rPr lang="sr-Cyrl-RS" sz="2000" dirty="0" smtClean="0">
                <a:solidFill>
                  <a:srgbClr val="00B050"/>
                </a:solidFill>
              </a:rPr>
              <a:t>цилиоспинални центар); влакна која полазе из овог центра у симпатичке ганглионе; симпатичка влакна дуж каротидне артерије. </a:t>
            </a:r>
          </a:p>
          <a:p>
            <a:pPr marL="0" indent="0">
              <a:buNone/>
            </a:pPr>
            <a:r>
              <a:rPr lang="sr-Latn-RS" sz="2000" dirty="0" smtClean="0">
                <a:solidFill>
                  <a:srgbClr val="00B050"/>
                </a:solidFill>
              </a:rPr>
              <a:t>- </a:t>
            </a:r>
            <a:r>
              <a:rPr lang="sr-Cyrl-RS" sz="2000" dirty="0" smtClean="0">
                <a:solidFill>
                  <a:srgbClr val="00B050"/>
                </a:solidFill>
              </a:rPr>
              <a:t>Миотична зеница у Хорнеровом синдрому се слабо шири у мраку – асиметрија зеница већа у мраку)</a:t>
            </a:r>
            <a:r>
              <a:rPr lang="sr-Latn-RS" sz="2000" dirty="0" smtClean="0">
                <a:solidFill>
                  <a:srgbClr val="00B050"/>
                </a:solidFill>
              </a:rPr>
              <a:t>; </a:t>
            </a:r>
            <a:endParaRPr lang="sr-Cyrl-RS" sz="20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Latn-RS" sz="2000" dirty="0" smtClean="0">
                <a:solidFill>
                  <a:srgbClr val="00B050"/>
                </a:solidFill>
              </a:rPr>
              <a:t>- m.tarzalis; m.dilatator pupilae</a:t>
            </a:r>
            <a:r>
              <a:rPr lang="sr-Cyrl-RS" sz="2000" dirty="0" smtClean="0">
                <a:solidFill>
                  <a:srgbClr val="00B050"/>
                </a:solidFill>
              </a:rPr>
              <a:t>.</a:t>
            </a:r>
            <a:r>
              <a:rPr lang="sr-Latn-RS" sz="2000" dirty="0" smtClean="0">
                <a:solidFill>
                  <a:srgbClr val="00B050"/>
                </a:solidFill>
              </a:rPr>
              <a:t> </a:t>
            </a: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0B48E2-CD96-45B7-B2C9-20441E4718CE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Хорнеров синдром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0" r="15600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A1BFB7-E05C-4FA4-9D6C-A8CB85E59075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390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600" dirty="0" smtClean="0">
                <a:solidFill>
                  <a:srgbClr val="00B050"/>
                </a:solidFill>
              </a:rPr>
              <a:t> </a:t>
            </a:r>
            <a:r>
              <a:rPr lang="en-US" sz="2400" dirty="0">
                <a:solidFill>
                  <a:srgbClr val="C00000"/>
                </a:solidFill>
              </a:rPr>
              <a:t>II</a:t>
            </a:r>
            <a:r>
              <a:rPr lang="sr-Latn-RS" sz="2400" dirty="0">
                <a:solidFill>
                  <a:srgbClr val="C00000"/>
                </a:solidFill>
              </a:rPr>
              <a:t>I</a:t>
            </a:r>
            <a:r>
              <a:rPr lang="sr-Latn-RS" sz="2400" dirty="0">
                <a:solidFill>
                  <a:srgbClr val="FF0000"/>
                </a:solidFill>
              </a:rPr>
              <a:t>, </a:t>
            </a:r>
            <a:r>
              <a:rPr lang="sr-Latn-RS" sz="2400" dirty="0">
                <a:solidFill>
                  <a:srgbClr val="00B050"/>
                </a:solidFill>
              </a:rPr>
              <a:t>IV, VI</a:t>
            </a:r>
            <a:r>
              <a:rPr lang="sr-Cyrl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FF0000"/>
                </a:solidFill>
              </a:rPr>
              <a:t>- </a:t>
            </a:r>
            <a:r>
              <a:rPr lang="sr-Cyrl-RS" sz="2400" dirty="0">
                <a:solidFill>
                  <a:srgbClr val="00B050"/>
                </a:solidFill>
              </a:rPr>
              <a:t>НЕРВИ </a:t>
            </a:r>
            <a:r>
              <a:rPr lang="sr-Latn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00B050"/>
                </a:solidFill>
              </a:rPr>
              <a:t>ПОКРЕТАЧИ МИШИЋА ОЧНИХ ЈАБУЧИЦА</a:t>
            </a:r>
            <a:endParaRPr lang="en-US" sz="24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dirty="0" smtClean="0">
                <a:solidFill>
                  <a:srgbClr val="00B050"/>
                </a:solidFill>
              </a:rPr>
              <a:t>                   2.Сужење </a:t>
            </a:r>
            <a:r>
              <a:rPr lang="sr-Cyrl-RS" dirty="0">
                <a:solidFill>
                  <a:srgbClr val="00B050"/>
                </a:solidFill>
              </a:rPr>
              <a:t>(миоза</a:t>
            </a:r>
            <a:r>
              <a:rPr lang="sr-Cyrl-RS" dirty="0" smtClean="0">
                <a:solidFill>
                  <a:srgbClr val="00B050"/>
                </a:solidFill>
              </a:rPr>
              <a:t>)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Б) </a:t>
            </a:r>
            <a:r>
              <a:rPr lang="sr-Latn-RS" sz="2400" dirty="0" smtClean="0">
                <a:solidFill>
                  <a:srgbClr val="00B050"/>
                </a:solidFill>
              </a:rPr>
              <a:t>Argyll-Robertsonova </a:t>
            </a:r>
            <a:r>
              <a:rPr lang="sr-Cyrl-RS" sz="2400" dirty="0" smtClean="0">
                <a:solidFill>
                  <a:srgbClr val="00B050"/>
                </a:solidFill>
              </a:rPr>
              <a:t>зеница</a:t>
            </a:r>
          </a:p>
          <a:p>
            <a:pPr marL="0" indent="0">
              <a:buNone/>
            </a:pPr>
            <a:endParaRPr lang="sr-Cyrl-RS" sz="2400" dirty="0" smtClean="0">
              <a:solidFill>
                <a:srgbClr val="00B050"/>
              </a:solidFill>
            </a:endParaRP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B050"/>
                </a:solidFill>
              </a:rPr>
              <a:t>Миотична зеница промера 1-2 мм, ирегуларних ивица, слабо или уопште не реагује на светлост, док је реакција зеница при погледу на блиске предмете очувана;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B050"/>
                </a:solidFill>
              </a:rPr>
              <a:t>Класичан налаз код неуролуеса, али и код МС, Лајмске болести, саркоидозе, дијабетичне аутономне неуропатије. </a:t>
            </a:r>
            <a:endParaRPr lang="sr-Cyrl-RS" sz="2000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265DC-79E3-4157-98CD-306EF4E6A304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692696"/>
            <a:ext cx="4680519" cy="5328592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C1D27-5C26-412B-BACD-FA5107E81A32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78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>
                <a:solidFill>
                  <a:srgbClr val="C00000"/>
                </a:solidFill>
              </a:rPr>
              <a:t>II</a:t>
            </a:r>
            <a:r>
              <a:rPr lang="sr-Latn-RS" sz="2400" dirty="0">
                <a:solidFill>
                  <a:srgbClr val="C00000"/>
                </a:solidFill>
              </a:rPr>
              <a:t>I</a:t>
            </a:r>
            <a:r>
              <a:rPr lang="sr-Latn-RS" sz="2400" dirty="0">
                <a:solidFill>
                  <a:srgbClr val="FF0000"/>
                </a:solidFill>
              </a:rPr>
              <a:t>, </a:t>
            </a:r>
            <a:r>
              <a:rPr lang="sr-Latn-RS" sz="2400" dirty="0">
                <a:solidFill>
                  <a:srgbClr val="00B050"/>
                </a:solidFill>
              </a:rPr>
              <a:t>IV, VI</a:t>
            </a:r>
            <a:r>
              <a:rPr lang="sr-Cyrl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FF0000"/>
                </a:solidFill>
              </a:rPr>
              <a:t>- </a:t>
            </a:r>
            <a:r>
              <a:rPr lang="sr-Cyrl-RS" sz="2400" dirty="0">
                <a:solidFill>
                  <a:srgbClr val="00B050"/>
                </a:solidFill>
              </a:rPr>
              <a:t>НЕРВИ </a:t>
            </a:r>
            <a:r>
              <a:rPr lang="sr-Latn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00B050"/>
                </a:solidFill>
              </a:rPr>
              <a:t>ПОКРЕТАЧИ МИШИЋА ОЧНИХ ЈАБУЧИЦА</a:t>
            </a:r>
            <a:endParaRPr lang="en-US" sz="24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800" dirty="0" smtClean="0">
                <a:solidFill>
                  <a:srgbClr val="00B050"/>
                </a:solidFill>
              </a:rPr>
              <a:t>                        Покрети булбуса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     6 мишића покретача очних јабучица;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B050"/>
                </a:solidFill>
              </a:rPr>
              <a:t>3 нерва;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B050"/>
                </a:solidFill>
              </a:rPr>
              <a:t>При гледању у даљину булбуси су медиопонирани у примарном положају; 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B050"/>
                </a:solidFill>
              </a:rPr>
              <a:t>Тачка фиксације: место где се видне осовине секу; при гледању блиских или удаљених предмета; 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B050"/>
                </a:solidFill>
              </a:rPr>
              <a:t>Пре испитивања покретљивости неопходно је претходно потврдити очуваност оштрине вида; 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B050"/>
                </a:solidFill>
              </a:rPr>
              <a:t>9 праваца; „британска застава“. </a:t>
            </a:r>
            <a:endParaRPr lang="en-US" sz="2000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CE729-7FCB-4F78-9EB1-F346598CC8BB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141168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C00000"/>
                </a:solidFill>
              </a:rPr>
              <a:t>II</a:t>
            </a:r>
            <a:r>
              <a:rPr lang="sr-Latn-RS" sz="2400" dirty="0">
                <a:solidFill>
                  <a:srgbClr val="C00000"/>
                </a:solidFill>
              </a:rPr>
              <a:t>I</a:t>
            </a:r>
            <a:r>
              <a:rPr lang="sr-Latn-RS" sz="2400" dirty="0">
                <a:solidFill>
                  <a:srgbClr val="FF0000"/>
                </a:solidFill>
              </a:rPr>
              <a:t>, </a:t>
            </a:r>
            <a:r>
              <a:rPr lang="sr-Latn-RS" sz="2400" dirty="0">
                <a:solidFill>
                  <a:srgbClr val="00B050"/>
                </a:solidFill>
              </a:rPr>
              <a:t>IV, VI</a:t>
            </a:r>
            <a:r>
              <a:rPr lang="sr-Cyrl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FF0000"/>
                </a:solidFill>
              </a:rPr>
              <a:t>- </a:t>
            </a:r>
            <a:r>
              <a:rPr lang="sr-Cyrl-RS" sz="2400" dirty="0">
                <a:solidFill>
                  <a:srgbClr val="00B050"/>
                </a:solidFill>
              </a:rPr>
              <a:t>НЕРВИ </a:t>
            </a:r>
            <a:r>
              <a:rPr lang="sr-Latn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00B050"/>
                </a:solidFill>
              </a:rPr>
              <a:t>ПОКРЕТАЧИ МИШИЋА ОЧНИХ ЈАБУЧИЦА</a:t>
            </a:r>
            <a:endParaRPr lang="en-US" sz="24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400" dirty="0">
                <a:solidFill>
                  <a:srgbClr val="00B050"/>
                </a:solidFill>
              </a:rPr>
              <a:t>                 </a:t>
            </a:r>
            <a:r>
              <a:rPr lang="sr-Cyrl-RS" sz="2400" dirty="0" smtClean="0">
                <a:solidFill>
                  <a:srgbClr val="00B050"/>
                </a:solidFill>
              </a:rPr>
              <a:t>        Покрети булбуса – поремећаји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1. </a:t>
            </a:r>
            <a:r>
              <a:rPr lang="sr-Cyrl-RS" sz="2400" dirty="0" smtClean="0">
                <a:solidFill>
                  <a:srgbClr val="00B050"/>
                </a:solidFill>
              </a:rPr>
              <a:t>Периферни узроци (инфрануклеарни и нуклеарни):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-     Екстраокуларни мишићи (миопатије, МГ);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B050"/>
                </a:solidFill>
              </a:rPr>
              <a:t>Сами КН;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B050"/>
                </a:solidFill>
              </a:rPr>
              <a:t>Офталмоплегија;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B050"/>
                </a:solidFill>
              </a:rPr>
              <a:t>Померања булбуса из примарног положаја под превагом очуваног антагонистичког мишића;</a:t>
            </a:r>
          </a:p>
          <a:p>
            <a:pPr>
              <a:buFontTx/>
              <a:buChar char="-"/>
            </a:pPr>
            <a:endParaRPr lang="sr-Cyrl-RS" sz="2000" dirty="0" smtClean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00B050"/>
                </a:solidFill>
              </a:rPr>
              <a:t>2. </a:t>
            </a:r>
            <a:r>
              <a:rPr lang="sr-Cyrl-RS" sz="2400" dirty="0" smtClean="0">
                <a:solidFill>
                  <a:srgbClr val="00B050"/>
                </a:solidFill>
              </a:rPr>
              <a:t>Централни узроци (интернуклеарни и супрануклеарни): 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B050"/>
                </a:solidFill>
              </a:rPr>
              <a:t>Интернуклеарни узроци: Оштећење ФЛМ;</a:t>
            </a:r>
          </a:p>
          <a:p>
            <a:pPr>
              <a:buFontTx/>
              <a:buChar char="-"/>
            </a:pPr>
            <a:r>
              <a:rPr lang="sr-Cyrl-RS" sz="2000" dirty="0" smtClean="0">
                <a:solidFill>
                  <a:srgbClr val="00B050"/>
                </a:solidFill>
              </a:rPr>
              <a:t>Супрануклеарни узроци: Контролни мождани центри.</a:t>
            </a:r>
            <a:endParaRPr lang="sr-Cyrl-RS" sz="2000" dirty="0">
              <a:solidFill>
                <a:srgbClr val="00B05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386B3A-4D9D-4457-BF21-AF0E102ECE03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C00000"/>
                </a:solidFill>
              </a:rPr>
              <a:t>II</a:t>
            </a:r>
            <a:r>
              <a:rPr lang="sr-Latn-RS" sz="2400" dirty="0">
                <a:solidFill>
                  <a:srgbClr val="C00000"/>
                </a:solidFill>
              </a:rPr>
              <a:t>I</a:t>
            </a:r>
            <a:r>
              <a:rPr lang="sr-Latn-RS" sz="2400" dirty="0">
                <a:solidFill>
                  <a:srgbClr val="FF0000"/>
                </a:solidFill>
              </a:rPr>
              <a:t>, </a:t>
            </a:r>
            <a:r>
              <a:rPr lang="sr-Latn-RS" sz="2400" dirty="0">
                <a:solidFill>
                  <a:srgbClr val="00B050"/>
                </a:solidFill>
              </a:rPr>
              <a:t>IV, VI</a:t>
            </a:r>
            <a:r>
              <a:rPr lang="sr-Cyrl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FF0000"/>
                </a:solidFill>
              </a:rPr>
              <a:t>- </a:t>
            </a:r>
            <a:r>
              <a:rPr lang="sr-Cyrl-RS" sz="2400" dirty="0">
                <a:solidFill>
                  <a:srgbClr val="00B050"/>
                </a:solidFill>
              </a:rPr>
              <a:t>НЕРВИ </a:t>
            </a:r>
            <a:r>
              <a:rPr lang="sr-Latn-RS" sz="2400" dirty="0">
                <a:solidFill>
                  <a:srgbClr val="00B050"/>
                </a:solidFill>
              </a:rPr>
              <a:t> </a:t>
            </a:r>
            <a:r>
              <a:rPr lang="sr-Cyrl-RS" sz="2400" dirty="0">
                <a:solidFill>
                  <a:srgbClr val="00B050"/>
                </a:solidFill>
              </a:rPr>
              <a:t>ПОКРЕТАЧИ МИШИЋА ОЧНИХ ЈАБУЧИЦА</a:t>
            </a:r>
            <a:endParaRPr lang="en-US" sz="2400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00B050"/>
                </a:solidFill>
              </a:rPr>
              <a:t>            Најчешће </a:t>
            </a:r>
            <a:r>
              <a:rPr lang="sr-Cyrl-RS" sz="2400" dirty="0">
                <a:solidFill>
                  <a:srgbClr val="00B050"/>
                </a:solidFill>
              </a:rPr>
              <a:t>последице поремећаја покретљивости:</a:t>
            </a:r>
          </a:p>
          <a:p>
            <a:pPr marL="514350" indent="-514350">
              <a:buAutoNum type="arabicPeriod"/>
            </a:pPr>
            <a:r>
              <a:rPr lang="sr-Cyrl-RS" sz="2800" dirty="0" smtClean="0">
                <a:solidFill>
                  <a:srgbClr val="00B050"/>
                </a:solidFill>
              </a:rPr>
              <a:t>Разрокост</a:t>
            </a:r>
            <a:r>
              <a:rPr lang="sr-Cyrl-RS" sz="2800" dirty="0">
                <a:solidFill>
                  <a:srgbClr val="00B050"/>
                </a:solidFill>
              </a:rPr>
              <a:t>;                 </a:t>
            </a:r>
            <a:r>
              <a:rPr lang="sr-Cyrl-RS" sz="2800" dirty="0" smtClean="0">
                <a:solidFill>
                  <a:srgbClr val="00B050"/>
                </a:solidFill>
              </a:rPr>
              <a:t>         </a:t>
            </a:r>
            <a:r>
              <a:rPr lang="sr-Cyrl-RS" sz="2800" dirty="0">
                <a:solidFill>
                  <a:srgbClr val="00B050"/>
                </a:solidFill>
              </a:rPr>
              <a:t>2. Дупле слике</a:t>
            </a:r>
            <a:r>
              <a:rPr lang="sr-Cyrl-RS" sz="2800" dirty="0" smtClean="0">
                <a:solidFill>
                  <a:srgbClr val="00B050"/>
                </a:solidFill>
              </a:rPr>
              <a:t>;</a:t>
            </a:r>
          </a:p>
          <a:p>
            <a:pPr marL="0" indent="0">
              <a:buNone/>
            </a:pPr>
            <a:endParaRPr lang="sr-Cyrl-RS" sz="2800" dirty="0">
              <a:solidFill>
                <a:srgbClr val="00B050"/>
              </a:solidFill>
            </a:endParaRPr>
          </a:p>
          <a:p>
            <a:pPr marL="514350" indent="-514350">
              <a:buAutoNum type="arabicPeriod"/>
            </a:pPr>
            <a:r>
              <a:rPr lang="sr-Cyrl-RS" sz="2000" dirty="0" smtClean="0">
                <a:solidFill>
                  <a:srgbClr val="00B050"/>
                </a:solidFill>
              </a:rPr>
              <a:t>Монокуларне/бинокуларне; </a:t>
            </a:r>
          </a:p>
          <a:p>
            <a:pPr marL="514350" indent="-514350">
              <a:buAutoNum type="arabicPeriod"/>
            </a:pPr>
            <a:r>
              <a:rPr lang="sr-Cyrl-RS" sz="2000" dirty="0" smtClean="0">
                <a:solidFill>
                  <a:srgbClr val="00B050"/>
                </a:solidFill>
              </a:rPr>
              <a:t>Раздвајање дуплих слика највеће када испитаник гледа у правцу функције оштећеног мишића;</a:t>
            </a:r>
          </a:p>
          <a:p>
            <a:pPr marL="514350" indent="-514350">
              <a:buAutoNum type="arabicPeriod"/>
            </a:pPr>
            <a:r>
              <a:rPr lang="sr-Cyrl-RS" sz="2000" dirty="0" smtClean="0">
                <a:solidFill>
                  <a:srgbClr val="00B050"/>
                </a:solidFill>
              </a:rPr>
              <a:t>Лажна слика се увек налази периферније;</a:t>
            </a:r>
          </a:p>
          <a:p>
            <a:pPr marL="514350" indent="-514350">
              <a:buAutoNum type="arabicPeriod"/>
            </a:pPr>
            <a:r>
              <a:rPr lang="sr-Cyrl-RS" sz="2000" dirty="0" smtClean="0">
                <a:solidFill>
                  <a:srgbClr val="00B050"/>
                </a:solidFill>
              </a:rPr>
              <a:t>Периферна слика је лажна слика која потиче од ока на коме је мишић слаб. </a:t>
            </a:r>
            <a:endParaRPr lang="sr-Cyrl-RS" sz="2000" dirty="0">
              <a:solidFill>
                <a:srgbClr val="00B05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71EB1-541A-4588-8E7D-236739107364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                              </a:t>
            </a:r>
            <a:r>
              <a:rPr lang="sr-Latn-RS" sz="2400" dirty="0" smtClean="0">
                <a:solidFill>
                  <a:srgbClr val="FF0000"/>
                </a:solidFill>
              </a:rPr>
              <a:t>I – NERVUS OLFACTORIUS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Аносмија;</a:t>
            </a: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Хипосмија;</a:t>
            </a: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Хиперосмија;</a:t>
            </a: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Дизосмија/паросмија;</a:t>
            </a: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Фантосмија;</a:t>
            </a: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Пресбиосмија;</a:t>
            </a: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Какосмија;</a:t>
            </a: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Копросмија;</a:t>
            </a: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Олфакторна агнозија. </a:t>
            </a:r>
            <a:endParaRPr lang="en-US" sz="2400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58E2F-2DA9-4D56-B26C-03626DD2F822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7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276872"/>
            <a:ext cx="4968552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901" y="260648"/>
            <a:ext cx="5588198" cy="6192688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32B139-0685-43AA-9A81-D75F817DD00E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6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1" r="2991"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E1911-6B6B-4B0C-8318-7FE6CECF4CE3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473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92696"/>
            <a:ext cx="6912768" cy="5544616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E3FDC-59C1-422F-8A17-1C7C5F108164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225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                             </a:t>
            </a:r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V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– n.trigeminus</a:t>
            </a: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Мешовити, сензитивни и моторни нерв;</a:t>
            </a:r>
          </a:p>
          <a:p>
            <a:pPr>
              <a:buFontTx/>
              <a:buChar char="-"/>
            </a:pPr>
            <a:endParaRPr lang="sr-Cyrl-RS" sz="24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- Полази из понса, одлази до Гасеровог ганглиона, из кога потичу три периферне гране:</a:t>
            </a:r>
          </a:p>
          <a:p>
            <a:pPr marL="457200" indent="-457200">
              <a:buAutoNum type="arabicPeriod"/>
            </a:pP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Офталмичка (</a:t>
            </a:r>
            <a:r>
              <a:rPr lang="sr-Latn-RS" sz="2400" dirty="0" smtClean="0">
                <a:solidFill>
                  <a:schemeClr val="tx1">
                    <a:lumMod val="85000"/>
                  </a:schemeClr>
                </a:solidFill>
              </a:rPr>
              <a:t>V1)</a:t>
            </a: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 чисто сензитивна;</a:t>
            </a:r>
            <a:endParaRPr lang="sr-Latn-RS" sz="24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Максиларна (</a:t>
            </a:r>
            <a:r>
              <a:rPr lang="sr-Latn-RS" sz="2400" dirty="0" smtClean="0">
                <a:solidFill>
                  <a:schemeClr val="tx1">
                    <a:lumMod val="85000"/>
                  </a:schemeClr>
                </a:solidFill>
              </a:rPr>
              <a:t>V2</a:t>
            </a: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) чисто сензитивна;</a:t>
            </a:r>
            <a:endParaRPr lang="sr-Latn-RS" sz="24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457200" indent="-457200">
              <a:buAutoNum type="arabicPeriod"/>
            </a:pP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Мандибуларна (</a:t>
            </a:r>
            <a:r>
              <a:rPr lang="sr-Latn-RS" sz="2400" dirty="0" smtClean="0">
                <a:solidFill>
                  <a:schemeClr val="tx1">
                    <a:lumMod val="85000"/>
                  </a:schemeClr>
                </a:solidFill>
              </a:rPr>
              <a:t>V3</a:t>
            </a: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) мешовита. </a:t>
            </a:r>
            <a:endParaRPr lang="en-US" sz="24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BDB86-DFE8-4C78-A97B-B2A8ED193B9C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54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196752"/>
            <a:ext cx="8064895" cy="5256584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81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Latn-RS" dirty="0" smtClean="0">
                <a:solidFill>
                  <a:srgbClr val="7030A0"/>
                </a:solidFill>
              </a:rPr>
              <a:t>                             </a:t>
            </a:r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V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– n.trigeminus</a:t>
            </a: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             </a:t>
            </a: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Преглед сензитивних функција тригеминалног нерва (1)</a:t>
            </a:r>
          </a:p>
          <a:p>
            <a:pPr marL="0" indent="0">
              <a:buNone/>
            </a:pPr>
            <a:endParaRPr lang="sr-Cyrl-RS" sz="20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-Испитивање осетљивости лица за додир, бол и температурне разлике;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-Постављамо 3 основна питања:</a:t>
            </a:r>
          </a:p>
          <a:p>
            <a:pPr marL="457200" indent="-457200">
              <a:buAutoNum type="arabicPeriod"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Да ли је поремећај органски условљен?</a:t>
            </a:r>
          </a:p>
          <a:p>
            <a:pPr marL="457200" indent="-457200">
              <a:buAutoNum type="arabicPeriod"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Који модалитети сензибилитета су оштећени?</a:t>
            </a:r>
          </a:p>
          <a:p>
            <a:pPr marL="457200" indent="-457200">
              <a:buAutoNum type="arabicPeriod"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Како да што прецизније дефинишемо дистрибуцију поремећаја?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-Сензибилитет се тестира у инервационим подручјима све три гране нерва, са обе стране лица;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-Одредити тачну граници испада сензибилитета (оштрија, него у пределу тела).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29BFFD-FCEC-4E92-83CA-6449F9D71F2E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1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924944"/>
            <a:ext cx="3744416" cy="3744416"/>
          </a:xfr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7556A-68A2-43F6-993A-F8A2ECB3781F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75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                             </a:t>
            </a:r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V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– n.trigeminus</a:t>
            </a: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      Преглед </a:t>
            </a:r>
            <a:r>
              <a:rPr lang="sr-Cyrl-RS" sz="2400" dirty="0">
                <a:solidFill>
                  <a:schemeClr val="tx1">
                    <a:lumMod val="85000"/>
                  </a:schemeClr>
                </a:solidFill>
              </a:rPr>
              <a:t>сензитивних функција </a:t>
            </a: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тригеминалног </a:t>
            </a:r>
            <a:r>
              <a:rPr lang="sr-Cyrl-RS" sz="2400" dirty="0">
                <a:solidFill>
                  <a:schemeClr val="tx1">
                    <a:lumMod val="85000"/>
                  </a:schemeClr>
                </a:solidFill>
              </a:rPr>
              <a:t>нерва </a:t>
            </a: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(2)</a:t>
            </a:r>
            <a:endParaRPr lang="sr-Cyrl-RS" sz="2400" dirty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Дуга силазна влакна која преносе осећај бола и температурних разлика одлазе у </a:t>
            </a: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n.tractus spinalis (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од границе понса и мезенцефалона до Ц2 сегмента кичмене мождине);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Специфичан распоред завршетака влакана: горњи део овог једра добија информације из региона носа, а доњи део из најлатералнијих делова лица;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-„Концентрични“ или Зелдерови кругови.</a:t>
            </a:r>
            <a:endParaRPr lang="en-US" sz="20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A0050-7065-4230-B854-296E349AF473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1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                             </a:t>
            </a:r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V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– n.trigeminus</a:t>
            </a: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       Преглед моторних функција тригеминалног </a:t>
            </a:r>
            <a:r>
              <a:rPr lang="sr-Cyrl-RS" sz="2400" dirty="0">
                <a:solidFill>
                  <a:schemeClr val="tx1">
                    <a:lumMod val="85000"/>
                  </a:schemeClr>
                </a:solidFill>
              </a:rPr>
              <a:t>нерва (1</a:t>
            </a: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)</a:t>
            </a:r>
            <a:endParaRPr lang="sr-Latn-RS" sz="24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endParaRPr lang="sr-Cyrl-RS" sz="24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Моторна инервација 5.КН:</a:t>
            </a:r>
          </a:p>
          <a:p>
            <a:pPr marL="0" indent="0">
              <a:buNone/>
            </a:pP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m.masseter;</a:t>
            </a:r>
          </a:p>
          <a:p>
            <a:pPr marL="0" indent="0">
              <a:buNone/>
            </a:pP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m.pterygoideus lateralis;</a:t>
            </a:r>
          </a:p>
          <a:p>
            <a:pPr marL="0" indent="0">
              <a:buNone/>
            </a:pP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m.pretygoideus medialis;</a:t>
            </a:r>
          </a:p>
          <a:p>
            <a:pPr marL="0" indent="0">
              <a:buNone/>
            </a:pP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m.temporalis;</a:t>
            </a:r>
          </a:p>
          <a:p>
            <a:pPr marL="0" indent="0">
              <a:buNone/>
            </a:pP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m.tensor veli palatini;</a:t>
            </a:r>
          </a:p>
          <a:p>
            <a:pPr marL="0" indent="0">
              <a:buNone/>
            </a:pP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Prednji deo digastričnih i milohioidnih mišića.</a:t>
            </a:r>
          </a:p>
          <a:p>
            <a:pPr marL="0" indent="0">
              <a:buNone/>
            </a:pPr>
            <a:endParaRPr lang="sr-Cyrl-RS" sz="2000" dirty="0">
              <a:solidFill>
                <a:srgbClr val="7030A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35C9E-FA4F-431B-87A2-5B0BBB7E395F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1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>
                <a:solidFill>
                  <a:srgbClr val="7030A0"/>
                </a:solidFill>
              </a:rPr>
              <a:t>                             </a:t>
            </a:r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V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– n.trigeminus</a:t>
            </a:r>
          </a:p>
          <a:p>
            <a:pPr marL="0" indent="0">
              <a:buNone/>
            </a:pPr>
            <a:r>
              <a:rPr lang="sr-Latn-RS" sz="2400" dirty="0" smtClean="0">
                <a:solidFill>
                  <a:schemeClr val="tx1">
                    <a:lumMod val="85000"/>
                  </a:schemeClr>
                </a:solidFill>
              </a:rPr>
              <a:t>     </a:t>
            </a: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Преглед </a:t>
            </a:r>
            <a:r>
              <a:rPr lang="sr-Cyrl-RS" sz="2400" dirty="0">
                <a:solidFill>
                  <a:schemeClr val="tx1">
                    <a:lumMod val="85000"/>
                  </a:schemeClr>
                </a:solidFill>
              </a:rPr>
              <a:t>моторних функција тригеминалног нерва </a:t>
            </a: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(2)</a:t>
            </a:r>
          </a:p>
          <a:p>
            <a:pPr marL="0" indent="0">
              <a:buNone/>
            </a:pPr>
            <a:endParaRPr lang="sr-Latn-RS" sz="24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Моторно једро се налази у понсу и прима команде из обе хемисфере (кортикобулбарни путеви);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Обострано оштећење услед супрануклеарних лезија; лезија по типу ЦМН – појачани рефлекс масетера;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Оштећење по типу ПМН (једра или нерва): слабост истостраних мастикаторних мишића, хипотонија и девијација вилице на страну оштећења.</a:t>
            </a:r>
            <a:endParaRPr lang="sr-Latn-RS" sz="2000" dirty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2F3EF6-8B24-4EFB-A536-3894C82A287B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1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                                  </a:t>
            </a:r>
            <a:r>
              <a:rPr lang="sr-Latn-RS" sz="2400" dirty="0" smtClean="0">
                <a:solidFill>
                  <a:srgbClr val="FF0000"/>
                </a:solidFill>
              </a:rPr>
              <a:t>I – NERVUS OLFACTORIUS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Cyrl-RS" sz="2400" dirty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Мирис је једини модалитет сензибилитета који се не преноси преко таламуса;</a:t>
            </a:r>
          </a:p>
          <a:p>
            <a:pPr>
              <a:buFontTx/>
              <a:buChar char="-"/>
            </a:pPr>
            <a:endParaRPr lang="sr-Cyrl-RS" sz="2400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Први КН има само једну функцију – функцију мириса;</a:t>
            </a:r>
          </a:p>
          <a:p>
            <a:pPr>
              <a:buFontTx/>
              <a:buChar char="-"/>
            </a:pPr>
            <a:endParaRPr lang="sr-Cyrl-RS" sz="2400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Права аносмија обухвата и дисгеузију/агеузију.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D712EC-06E5-4C20-91D6-92E9DA940EBF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                             </a:t>
            </a:r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V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– n.trigeminus</a:t>
            </a:r>
            <a:endParaRPr lang="sr-Cyrl-RS" dirty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-Унилатерална слабост мишића инервисани од стране 5.КН у принципу указује на лезије можданог стабла, Гасеровог ганглиона или моторних коренова овог живца;</a:t>
            </a:r>
          </a:p>
          <a:p>
            <a:pPr marL="0" indent="0">
              <a:buNone/>
            </a:pPr>
            <a:endParaRPr lang="sr-Cyrl-RS" sz="24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-Тешко обострано оштећење мастикаторних мишића – болест моторног неурона, мијастенија гравис, миопатија</a:t>
            </a:r>
            <a:r>
              <a:rPr lang="sr-Cyrl-RS" sz="2400" dirty="0" smtClean="0">
                <a:solidFill>
                  <a:srgbClr val="7030A0"/>
                </a:solidFill>
              </a:rPr>
              <a:t>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EE05C-C170-43B7-AF62-1696034A268B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1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ПРЕГЛЕД КРАНИЈАЛНИХ НЕРАВА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                             </a:t>
            </a:r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V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– n.trigeminus</a:t>
            </a: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                 Масетерични или мандибуларни рефлекс</a:t>
            </a:r>
          </a:p>
          <a:p>
            <a:pPr marL="0" indent="0">
              <a:buNone/>
            </a:pPr>
            <a:endParaRPr lang="sr-Cyrl-RS" sz="24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Од болесника тражимо да релаксирано држи полуоотворена уста, испитивач на прегиб браде ставља прст и удара по свом прсту неуролошким чекићем;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Нормалан одговор је покрет у правцу затварања уста;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Код нормалних особа присутан минимално или одсутан;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Појачан код обостраних оштећења кортикобулбарних путева;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Битан за разликовање булбарне од псеудобулбарне парализе.</a:t>
            </a:r>
          </a:p>
          <a:p>
            <a:pPr marL="0" indent="0">
              <a:buNone/>
            </a:pPr>
            <a:endParaRPr lang="en-US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C6FB4F-3717-4D0B-97B2-6DE55FE85361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011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ПРЕГЛЕД КРАНИЈАЛНИХ НЕРАВА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Latn-RS" dirty="0" smtClean="0">
                <a:solidFill>
                  <a:srgbClr val="7030A0"/>
                </a:solidFill>
              </a:rPr>
              <a:t>                             </a:t>
            </a:r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V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– n.trigeminus</a:t>
            </a: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800" dirty="0" smtClean="0">
                <a:solidFill>
                  <a:schemeClr val="tx1">
                    <a:lumMod val="85000"/>
                  </a:schemeClr>
                </a:solidFill>
              </a:rPr>
              <a:t>                               Корнеални рефлекс</a:t>
            </a:r>
          </a:p>
          <a:p>
            <a:pPr marL="0" indent="0">
              <a:buNone/>
            </a:pPr>
            <a:endParaRPr lang="sr-Cyrl-RS" sz="28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Аферентни део рефлексног лука офталмичка грана 5.КН; еферентни део у склопу 7.КН;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Лак и брз додир горње половине корнеје зашиљеним тупфером вате;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 Болеснику се пиближавамо са стране док он гледа на горе и на супротну страну (да бисмо избегли одбрамбени оптички рефлекс);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   -Уколико сумњамо на инфекцију ока-свако око испитујемо посебним комадићем вате;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   -Истострани трептај (директни рефлексни одговор) и контралатерални (консензуални рефлексни одговор). </a:t>
            </a:r>
            <a:endParaRPr lang="en-US" sz="20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D5B866-5752-4547-92D0-DDA36B517128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56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Корнеални рефлекс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3" b="4853"/>
          <a:stretch>
            <a:fillRect/>
          </a:stretch>
        </p:blipFill>
        <p:spPr/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EC724-1513-4DEE-B48A-1AE35BDEACAE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166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>
                <a:solidFill>
                  <a:srgbClr val="7030A0"/>
                </a:solidFill>
              </a:rPr>
              <a:t>                             </a:t>
            </a:r>
            <a:r>
              <a:rPr lang="en-US" dirty="0" smtClean="0">
                <a:solidFill>
                  <a:schemeClr val="tx1">
                    <a:lumMod val="85000"/>
                  </a:schemeClr>
                </a:solidFill>
              </a:rPr>
              <a:t>V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– n.trigeminus</a:t>
            </a: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-Осетљивост рожњаче може бити смањена код особа које носе контактна сочива, или имају хронични коњуктивитис или код пушача;</a:t>
            </a:r>
          </a:p>
          <a:p>
            <a:pPr marL="0" indent="0">
              <a:buNone/>
            </a:pPr>
            <a:endParaRPr lang="sr-Cyrl-RS" sz="20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-Корнеални рефлекс је немогуће тумачити у условима слабости мимичне мускулатуре због слабости ефектора (7.КН);</a:t>
            </a:r>
          </a:p>
          <a:p>
            <a:pPr marL="0" indent="0">
              <a:buNone/>
            </a:pPr>
            <a:endParaRPr lang="sr-Cyrl-RS" sz="20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-Директни и индиректни рефлексни одговор могу бити одутни као последица или једностране лезије 5.КН или једностране лезије 7.КН.</a:t>
            </a:r>
            <a:endParaRPr lang="en-US" sz="20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DA3CCB-B358-46D4-8F7C-60FE1DFA34D9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56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                                  VII – n.facialis</a:t>
            </a:r>
          </a:p>
          <a:p>
            <a:pPr marL="0" indent="0">
              <a:buNone/>
            </a:pP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-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70% влакана има моторну улогу и инервишу мимичне мишиће лица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(</a:t>
            </a: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m.frontalis; m.orbicularis oculi; m.orbicularis oris; platisma);</a:t>
            </a:r>
            <a:endParaRPr lang="sr-Cyrl-RS" sz="20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endParaRPr lang="sr-Latn-RS" sz="20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-n.intermedius –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садржи влакна која преносе осећај укуса са предње две трећине језика и парасимпатичка влакна за сузне и пљувачне жлезде и за инервацију </a:t>
            </a: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m.stapediusa;</a:t>
            </a:r>
            <a:endParaRPr lang="sr-Cyrl-RS" sz="20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endParaRPr lang="sr-Cyrl-RS" sz="20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-Оштећење фацијалног нерва изнад одвајања </a:t>
            </a:r>
            <a:r>
              <a:rPr lang="sr-Latn-RS" sz="2000" dirty="0" smtClean="0">
                <a:solidFill>
                  <a:schemeClr val="tx1">
                    <a:lumMod val="85000"/>
                  </a:schemeClr>
                </a:solidFill>
              </a:rPr>
              <a:t>chorde tympani, 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а пре геникулатног ганглиона, уз слабост мишића јавиће се и оштећење чула укуса (хипо/агеузија);</a:t>
            </a:r>
            <a:endParaRPr lang="sr-Latn-RS" sz="20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endParaRPr lang="en-US" sz="2000" dirty="0">
              <a:solidFill>
                <a:srgbClr val="7030A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58395-49A9-496E-B577-05F9DFB98B25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54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24744"/>
            <a:ext cx="8352928" cy="5256584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710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                                  VII – n.facialis</a:t>
            </a: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                                            </a:t>
            </a: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Периферно оштећење 7.КН:</a:t>
            </a:r>
          </a:p>
          <a:p>
            <a:pPr marL="0" indent="0">
              <a:buNone/>
            </a:pPr>
            <a:endParaRPr lang="sr-Cyrl-RS" sz="20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-Слабост/одузетос мимичне мускулатуре лица;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-Смањен осећај укуса на предње две трећине језика;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-Смањено лучење суза и пљувачке;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-Хиперакузија;</a:t>
            </a:r>
            <a:endParaRPr lang="en-US" sz="20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344F60-E106-4539-ADDF-BB0225FF5F00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30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32656"/>
            <a:ext cx="6455212" cy="6048672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D0094-A012-43ED-A6FA-9F6B71D95743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718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052736"/>
            <a:ext cx="7128792" cy="5040560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BACE0-CBA6-499A-8626-3DDCBDD77302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35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                                  </a:t>
            </a:r>
            <a:r>
              <a:rPr lang="sr-Latn-RS" sz="2400" dirty="0" smtClean="0">
                <a:solidFill>
                  <a:srgbClr val="FF0000"/>
                </a:solidFill>
              </a:rPr>
              <a:t>I – NERVUS OLFACTORIUS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     Најчешћи узрочници аносмије:</a:t>
            </a:r>
          </a:p>
          <a:p>
            <a:pPr marL="0" indent="0">
              <a:buNone/>
            </a:pPr>
            <a:endParaRPr lang="sr-Cyrl-RS" sz="2400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Инфекције горњих респираторних путева;</a:t>
            </a: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Траума главе;</a:t>
            </a: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Поремећаји носне слузнице и синуса;</a:t>
            </a: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Идиопатска аносмија.</a:t>
            </a:r>
          </a:p>
          <a:p>
            <a:pPr>
              <a:buFontTx/>
              <a:buChar char="-"/>
            </a:pPr>
            <a:endParaRPr lang="sr-Cyrl-RS" sz="2400" dirty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sr-Cyrl-RS" sz="2400" dirty="0" smtClean="0">
                <a:solidFill>
                  <a:srgbClr val="FF0000"/>
                </a:solidFill>
              </a:rPr>
              <a:t>Једнострана аносмија је у неуролошком смислу значајнија од обостране. </a:t>
            </a:r>
            <a:endParaRPr lang="en-US" sz="2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6FD2C4-5EE3-4C3D-A2DD-79A894342EA1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04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                                  VII – n.facialis</a:t>
            </a: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>
                <a:solidFill>
                  <a:schemeClr val="tx1">
                    <a:lumMod val="85000"/>
                  </a:schemeClr>
                </a:solidFill>
              </a:rPr>
              <a:t> 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                                      Централна парализа фацијалиса</a:t>
            </a:r>
          </a:p>
          <a:p>
            <a:pPr marL="0" indent="0">
              <a:buNone/>
            </a:pPr>
            <a:endParaRPr lang="sr-Cyrl-RS" sz="2000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А) оштећење коре или кортикобулбарних путева изнад понса: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Нижи угао усана са једне стране лица (мождани удар, МС, ...);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Б)оштећење које се јавља само код спонтане мимичне експресије: емоција, тзв.емоционална парализа фацијалиса (оштећење таламуса и стриокапсуларног региона, а ретко можданог стабла).</a:t>
            </a:r>
          </a:p>
          <a:p>
            <a:pPr marL="0" indent="0">
              <a:buNone/>
            </a:pPr>
            <a:r>
              <a:rPr lang="sr-Cyrl-RS" sz="2000" dirty="0">
                <a:solidFill>
                  <a:srgbClr val="7030A0"/>
                </a:solidFill>
              </a:rPr>
              <a:t> </a:t>
            </a:r>
            <a:r>
              <a:rPr lang="sr-Cyrl-RS" sz="2000" dirty="0" smtClean="0">
                <a:solidFill>
                  <a:srgbClr val="7030A0"/>
                </a:solidFill>
              </a:rPr>
              <a:t>                                     </a:t>
            </a:r>
            <a:endParaRPr lang="en-US" sz="2000" dirty="0">
              <a:solidFill>
                <a:srgbClr val="7030A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36997-25CB-4D78-8C07-9CF2472C875D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30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502920"/>
            <a:ext cx="7344816" cy="6238448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BDA99-5E8B-4E71-9494-492C31A658B7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233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/>
              <a:t>                                  </a:t>
            </a:r>
            <a:r>
              <a:rPr lang="sr-Latn-RS" dirty="0" smtClean="0">
                <a:solidFill>
                  <a:schemeClr val="tx1">
                    <a:lumMod val="85000"/>
                  </a:schemeClr>
                </a:solidFill>
              </a:rPr>
              <a:t>VII – n.facialis</a:t>
            </a:r>
            <a:endParaRPr lang="sr-Cyrl-RS" dirty="0" smtClean="0">
              <a:solidFill>
                <a:schemeClr val="tx1">
                  <a:lumMod val="85000"/>
                </a:schemeClr>
              </a:solidFill>
            </a:endParaRPr>
          </a:p>
          <a:p>
            <a:pPr marL="0" indent="0">
              <a:buNone/>
            </a:pPr>
            <a:r>
              <a:rPr lang="sr-Cyrl-RS" sz="2800" dirty="0" smtClean="0">
                <a:solidFill>
                  <a:schemeClr val="tx1">
                    <a:lumMod val="85000"/>
                  </a:schemeClr>
                </a:solidFill>
              </a:rPr>
              <a:t>                                 </a:t>
            </a:r>
            <a:r>
              <a:rPr lang="sr-Cyrl-RS" sz="2400" dirty="0" smtClean="0">
                <a:solidFill>
                  <a:schemeClr val="tx1">
                    <a:lumMod val="85000"/>
                  </a:schemeClr>
                </a:solidFill>
              </a:rPr>
              <a:t>Испитивање укуса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-Ретко се спроводи;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-Хипогеузија</a:t>
            </a: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;</a:t>
            </a:r>
          </a:p>
          <a:p>
            <a:pPr marL="0" indent="0">
              <a:buNone/>
            </a:pPr>
            <a:r>
              <a:rPr lang="sr-Cyrl-RS" sz="2000" dirty="0" smtClean="0">
                <a:solidFill>
                  <a:schemeClr val="tx1">
                    <a:lumMod val="85000"/>
                  </a:schemeClr>
                </a:solidFill>
              </a:rPr>
              <a:t>-Агеузија. </a:t>
            </a:r>
            <a:endParaRPr lang="en-US" sz="2000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30C4B-223F-4B05-ACCC-D289F7854994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30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/>
              <a:t>      </a:t>
            </a:r>
            <a:r>
              <a:rPr lang="sr-Latn-RS" dirty="0" smtClean="0">
                <a:solidFill>
                  <a:srgbClr val="FF0000"/>
                </a:solidFill>
              </a:rPr>
              <a:t>VIII n.statoacusticus/n.vestibulocochlearis</a:t>
            </a:r>
          </a:p>
          <a:p>
            <a:pPr marL="0" indent="0">
              <a:buNone/>
            </a:pPr>
            <a:endParaRPr lang="sr-Latn-RS" dirty="0" smtClean="0">
              <a:solidFill>
                <a:srgbClr val="FF0000"/>
              </a:solidFill>
            </a:endParaRPr>
          </a:p>
          <a:p>
            <a:pPr marL="514350" indent="-514350">
              <a:buAutoNum type="alphaLcParenR"/>
            </a:pPr>
            <a:r>
              <a:rPr lang="sr-Latn-RS" sz="2400" dirty="0" smtClean="0">
                <a:solidFill>
                  <a:srgbClr val="FF0000"/>
                </a:solidFill>
              </a:rPr>
              <a:t>n.acusticus </a:t>
            </a:r>
            <a:r>
              <a:rPr lang="sr-Cyrl-RS" sz="2400" dirty="0" smtClean="0">
                <a:solidFill>
                  <a:srgbClr val="FF0000"/>
                </a:solidFill>
              </a:rPr>
              <a:t>– који преноси звучне сигнале;</a:t>
            </a:r>
            <a:endParaRPr lang="sr-Latn-RS" sz="2400" dirty="0" smtClean="0">
              <a:solidFill>
                <a:srgbClr val="FF0000"/>
              </a:solidFill>
            </a:endParaRPr>
          </a:p>
          <a:p>
            <a:pPr marL="514350" indent="-514350">
              <a:buAutoNum type="alphaLcParenR"/>
            </a:pPr>
            <a:endParaRPr lang="sr-Latn-RS" sz="2400" dirty="0">
              <a:solidFill>
                <a:srgbClr val="FF0000"/>
              </a:solidFill>
            </a:endParaRPr>
          </a:p>
          <a:p>
            <a:pPr marL="514350" indent="-514350">
              <a:buAutoNum type="alphaLcParenR"/>
            </a:pPr>
            <a:endParaRPr lang="sr-Latn-RS" sz="2400" dirty="0" smtClean="0">
              <a:solidFill>
                <a:srgbClr val="FF0000"/>
              </a:solidFill>
            </a:endParaRPr>
          </a:p>
          <a:p>
            <a:pPr marL="514350" indent="-514350">
              <a:buAutoNum type="alphaLcParenR"/>
            </a:pPr>
            <a:r>
              <a:rPr lang="sr-Latn-RS" sz="2400" dirty="0" smtClean="0">
                <a:solidFill>
                  <a:srgbClr val="FF0000"/>
                </a:solidFill>
              </a:rPr>
              <a:t>n. </a:t>
            </a:r>
            <a:r>
              <a:rPr lang="en-US" sz="2400" dirty="0" smtClean="0">
                <a:solidFill>
                  <a:srgbClr val="FF0000"/>
                </a:solidFill>
              </a:rPr>
              <a:t>v</a:t>
            </a:r>
            <a:r>
              <a:rPr lang="sr-Latn-RS" sz="2400" dirty="0" smtClean="0">
                <a:solidFill>
                  <a:srgbClr val="FF0000"/>
                </a:solidFill>
              </a:rPr>
              <a:t>estibularis</a:t>
            </a:r>
            <a:r>
              <a:rPr lang="sr-Cyrl-RS" sz="2400" dirty="0" smtClean="0">
                <a:solidFill>
                  <a:srgbClr val="FF0000"/>
                </a:solidFill>
              </a:rPr>
              <a:t> – одговоран за одржавање равнотеже;</a:t>
            </a:r>
          </a:p>
          <a:p>
            <a:pPr marL="514350" indent="-514350">
              <a:buAutoNum type="alphaLcParenR"/>
            </a:pPr>
            <a:endParaRPr lang="sr-Cyrl-R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* За одржавање равнотеже: + церебеларни + проприоцептивни + видни систем.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BAFFE-192E-47A6-804A-D7F2A9877992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546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1196752"/>
            <a:ext cx="8136904" cy="5184576"/>
          </a:xfr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BF6CE-F09C-4138-A210-4B6B00B70676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88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/>
              <a:t>      </a:t>
            </a:r>
            <a:r>
              <a:rPr lang="sr-Latn-RS" dirty="0" smtClean="0">
                <a:solidFill>
                  <a:srgbClr val="FF0000"/>
                </a:solidFill>
              </a:rPr>
              <a:t>VIII n.statoacusticus/n.vestibulocochlearis</a:t>
            </a:r>
            <a:endParaRPr lang="sr-Cyrl-R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Latn-RS" sz="2000" dirty="0" smtClean="0">
                <a:solidFill>
                  <a:srgbClr val="FF0000"/>
                </a:solidFill>
              </a:rPr>
              <a:t>                                    </a:t>
            </a:r>
            <a:r>
              <a:rPr lang="sr-Cyrl-RS" sz="2400" dirty="0" smtClean="0">
                <a:solidFill>
                  <a:srgbClr val="FF0000"/>
                </a:solidFill>
              </a:rPr>
              <a:t>Слушни живац (</a:t>
            </a:r>
            <a:r>
              <a:rPr lang="sr-Latn-RS" sz="2400" dirty="0" smtClean="0">
                <a:solidFill>
                  <a:srgbClr val="FF0000"/>
                </a:solidFill>
              </a:rPr>
              <a:t>n.acusticus)</a:t>
            </a:r>
            <a:endParaRPr lang="sr-Cyrl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Latn-RS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Наглувост (хипакузија), глувоћа (анакузија) и зујање (тинитус) – главни симптоми оштећења;</a:t>
            </a:r>
          </a:p>
          <a:p>
            <a:pPr marL="0" indent="0">
              <a:buNone/>
            </a:pPr>
            <a:endParaRPr lang="sr-Cyrl-R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 smtClean="0">
                <a:solidFill>
                  <a:srgbClr val="FF0000"/>
                </a:solidFill>
              </a:rPr>
              <a:t>Узроци оштећења слуха:</a:t>
            </a:r>
          </a:p>
          <a:p>
            <a:pPr marL="457200" indent="-457200">
              <a:buAutoNum type="arabicPeriod"/>
            </a:pPr>
            <a:r>
              <a:rPr lang="sr-Cyrl-RS" sz="2000" dirty="0" smtClean="0">
                <a:solidFill>
                  <a:srgbClr val="FF0000"/>
                </a:solidFill>
              </a:rPr>
              <a:t>Кондуктивни губитак слуха;</a:t>
            </a:r>
          </a:p>
          <a:p>
            <a:pPr marL="457200" indent="-457200">
              <a:buAutoNum type="arabicPeriod"/>
            </a:pPr>
            <a:r>
              <a:rPr lang="sr-Cyrl-RS" sz="2000" dirty="0" smtClean="0">
                <a:solidFill>
                  <a:srgbClr val="FF0000"/>
                </a:solidFill>
              </a:rPr>
              <a:t>Сензонеурални губитак слуха;</a:t>
            </a:r>
          </a:p>
          <a:p>
            <a:pPr marL="457200" indent="-457200">
              <a:buAutoNum type="arabicPeriod"/>
            </a:pPr>
            <a:r>
              <a:rPr lang="sr-Cyrl-RS" sz="2000" dirty="0" smtClean="0">
                <a:solidFill>
                  <a:srgbClr val="FF0000"/>
                </a:solidFill>
              </a:rPr>
              <a:t>Оштећење централних слушних путева (ретко).</a:t>
            </a:r>
          </a:p>
          <a:p>
            <a:pPr marL="0" indent="0">
              <a:buNone/>
            </a:pP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826C1-8E0A-4137-B688-E79DE8D8C59B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65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/>
              <a:t>      </a:t>
            </a:r>
            <a:r>
              <a:rPr lang="sr-Latn-RS" dirty="0" smtClean="0">
                <a:solidFill>
                  <a:srgbClr val="FF0000"/>
                </a:solidFill>
              </a:rPr>
              <a:t>VIII n.statoacusticus/n.vestibulocochlearis</a:t>
            </a:r>
            <a:endParaRPr lang="sr-Cyrl-R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                              Кондуктивни губитак слуха</a:t>
            </a:r>
          </a:p>
          <a:p>
            <a:pPr marL="0" indent="0">
              <a:buNone/>
            </a:pPr>
            <a:endParaRPr lang="sr-Cyrl-RS" sz="20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000" dirty="0">
                <a:solidFill>
                  <a:srgbClr val="FF0000"/>
                </a:solidFill>
              </a:rPr>
              <a:t>-</a:t>
            </a:r>
            <a:r>
              <a:rPr lang="sr-Cyrl-RS" sz="2400" dirty="0" smtClean="0">
                <a:solidFill>
                  <a:srgbClr val="FF0000"/>
                </a:solidFill>
              </a:rPr>
              <a:t>Обструкција спољашњег ушног канала;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-Перфорација бубне опне;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-Болести средњег ува;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-Болести назофаринкса са опструкцијом Еустахијеве тубе,...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258C3-0DB7-44A3-BA2B-6F4381E04369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65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/>
              <a:t>      </a:t>
            </a:r>
            <a:r>
              <a:rPr lang="sr-Latn-RS" dirty="0" smtClean="0">
                <a:solidFill>
                  <a:srgbClr val="FF0000"/>
                </a:solidFill>
              </a:rPr>
              <a:t>VIII n.statoacusticus/n.vestibulocochlearis</a:t>
            </a:r>
            <a:endParaRPr lang="sr-Cyrl-R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dirty="0" smtClean="0">
                <a:solidFill>
                  <a:srgbClr val="FF0000"/>
                </a:solidFill>
              </a:rPr>
              <a:t>                  </a:t>
            </a:r>
            <a:r>
              <a:rPr lang="sr-Cyrl-RS" sz="2400" dirty="0" smtClean="0">
                <a:solidFill>
                  <a:srgbClr val="FF0000"/>
                </a:solidFill>
              </a:rPr>
              <a:t>Сензонеурални губитак слуха</a:t>
            </a:r>
          </a:p>
          <a:p>
            <a:pPr marL="0" indent="0">
              <a:buNone/>
            </a:pPr>
            <a:endParaRPr lang="sr-Cyrl-RS" sz="2400" dirty="0" smtClean="0">
              <a:solidFill>
                <a:srgbClr val="FF0000"/>
              </a:solidFill>
            </a:endParaRPr>
          </a:p>
          <a:p>
            <a:pPr marL="457200" indent="-457200">
              <a:buAutoNum type="arabicPeriod"/>
            </a:pPr>
            <a:r>
              <a:rPr lang="sr-Cyrl-RS" sz="2400" dirty="0" smtClean="0">
                <a:solidFill>
                  <a:srgbClr val="FF0000"/>
                </a:solidFill>
              </a:rPr>
              <a:t>Болести кохлеје: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Акустичка траума; Мениереова болест; Конгенитални поремећаји; Пресбиакузија;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2. Болести кохлеарног нерва или једара: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Тумори; траума; инфекције; токсини/лекови; пресбиакузија; оштећење једара (васкуларна, тумори, запаљења).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4962D-681B-4E71-96A7-0A10519518F1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65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Latn-RS" dirty="0" smtClean="0"/>
              <a:t>      </a:t>
            </a:r>
            <a:r>
              <a:rPr lang="sr-Latn-RS" dirty="0" smtClean="0">
                <a:solidFill>
                  <a:srgbClr val="FF0000"/>
                </a:solidFill>
              </a:rPr>
              <a:t>VIII n.statoacusticus/n.vestibulocochlearis</a:t>
            </a:r>
            <a:endParaRPr lang="sr-Cyrl-R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Cyrl-R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-Податке о слуху добијамо хетероанамнестички и аутоанамнестички;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-Током спонтаног разговора или посматрањем комуникације са околином;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                                              Процена слуха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-Неурологија: оријентационо;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-ОРЛ: аудиометрија.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0C297D-DCE0-4B24-B408-AAA87FD35CF1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65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Latn-RS" dirty="0" smtClean="0"/>
              <a:t>      </a:t>
            </a:r>
            <a:r>
              <a:rPr lang="sr-Latn-RS" dirty="0" smtClean="0">
                <a:solidFill>
                  <a:srgbClr val="FF0000"/>
                </a:solidFill>
              </a:rPr>
              <a:t>VIII n.statoacusticus/n.vestibulocochlearis</a:t>
            </a:r>
            <a:endParaRPr lang="sr-Cyrl-R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sr-Cyrl-R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-Једнострана глувоћа је увек периферног порекла;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-Ако утврдимо постојање хипо/анакузије потребно је утврдити да ли се ради о спроводној (кондуктивној) или нервној (перцептивној);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-Код кондуктивне глувоће коштана спроводљивост је боља од ваздушне;</a:t>
            </a:r>
          </a:p>
          <a:p>
            <a:pPr marL="0" indent="0">
              <a:buNone/>
            </a:pPr>
            <a:r>
              <a:rPr lang="sr-Cyrl-RS" sz="2400" dirty="0" smtClean="0">
                <a:solidFill>
                  <a:srgbClr val="FF0000"/>
                </a:solidFill>
              </a:rPr>
              <a:t>-Код перцептивне глувоће подједнако су оштећена и коштана и ваздушна спроводљивост;</a:t>
            </a:r>
          </a:p>
          <a:p>
            <a:pPr marL="0" indent="0">
              <a:buNone/>
            </a:pPr>
            <a:endParaRPr lang="sr-Cyrl-RS" sz="2400" dirty="0" smtClean="0">
              <a:solidFill>
                <a:srgbClr val="FF0000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A7AB6-0639-44EE-8A8B-8F8C2013B243}" type="datetime2">
              <a:rPr lang="sr-Cyrl-RS" smtClean="0"/>
              <a:t>петак, 3. септембар 2021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24CA91-02DD-4EA9-BD0F-482526137FB1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65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1271</TotalTime>
  <Words>5564</Words>
  <Application>Microsoft Office PowerPoint</Application>
  <PresentationFormat>On-screen Show (4:3)</PresentationFormat>
  <Paragraphs>988</Paragraphs>
  <Slides>141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141</vt:i4>
      </vt:variant>
    </vt:vector>
  </HeadingPairs>
  <TitlesOfParts>
    <vt:vector size="142" baseType="lpstr">
      <vt:lpstr>Office Theme</vt:lpstr>
      <vt:lpstr>ПОРЕМЕЋАЈИ КРАНИЈАЛНИХ НЕРАВА (КН)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Егзофталмус, обострани</vt:lpstr>
      <vt:lpstr>PowerPoint Presentation</vt:lpstr>
      <vt:lpstr>Птоза левог капка</vt:lpstr>
      <vt:lpstr>Обострана птоза</vt:lpstr>
      <vt:lpstr>PowerPoint Presentation</vt:lpstr>
      <vt:lpstr>PowerPoint Presentation</vt:lpstr>
      <vt:lpstr>Мидријаза десне зенице и миоза леве зенице</vt:lpstr>
      <vt:lpstr>Анизокорија</vt:lpstr>
      <vt:lpstr>Испитивање реакције зенице на светлост</vt:lpstr>
      <vt:lpstr>PowerPoint Presentation</vt:lpstr>
      <vt:lpstr>Акомодација и конвергенција</vt:lpstr>
      <vt:lpstr>PowerPoint Presentation</vt:lpstr>
      <vt:lpstr>                                                Хачинсонова зеница</vt:lpstr>
      <vt:lpstr>PowerPoint Presentation</vt:lpstr>
      <vt:lpstr>PowerPoint Presentation</vt:lpstr>
      <vt:lpstr>PowerPoint Presentation</vt:lpstr>
      <vt:lpstr>Хорнеров синдром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ПРЕГЛЕД КРАНИЈАЛНИХ НЕРАВА</vt:lpstr>
      <vt:lpstr>ПРЕГЛЕД КРАНИЈАЛНИХ НЕРАВА</vt:lpstr>
      <vt:lpstr>Корнеални рефлекс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Излед усне дупље и непчаних лукова код једностране парезе меког непца</vt:lpstr>
      <vt:lpstr>Девијација увуле ка здравој страни код једностране парезе меког непца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Пареза/парализа 12.КН</vt:lpstr>
      <vt:lpstr>Пареза/парализа 12.КН</vt:lpstr>
      <vt:lpstr>Пареза/парализа 12.КН</vt:lpstr>
      <vt:lpstr>Пареза/парализа 12.КН</vt:lpstr>
      <vt:lpstr>Фасцикулације језика </vt:lpstr>
      <vt:lpstr>Повећање волумена језика</vt:lpstr>
      <vt:lpstr>PowerPoint Presentation</vt:lpstr>
      <vt:lpstr>PowerPoint Presentation</vt:lpstr>
      <vt:lpstr>КРАНИЈАЛНИ НЕРВИ</vt:lpstr>
      <vt:lpstr>ЗДРАВСТВЕНА НЕГА БОЛЕСНИКА СА ОШТЕЋЕЊИМА ИЛИ ОБОЉЕЊИМА КРАНИЈАЛНИХ НЕРАВА</vt:lpstr>
      <vt:lpstr>ЗДРАВСТВЕНА НЕГА БОЛЕСНИКА СА ОШТЕЋЕЊИМА ИЛИ ОБОЉЕЊИМА КРАНИЈАЛНИХ НЕРАВА</vt:lpstr>
      <vt:lpstr> Неуралгија n.trigeminusa (V) </vt:lpstr>
      <vt:lpstr>Неуралгија n.trigeminusa (V) </vt:lpstr>
      <vt:lpstr>Периферна парализа n.facijalisa (VII)</vt:lpstr>
      <vt:lpstr>Периферна парализа n.facijalisa (VII)</vt:lpstr>
      <vt:lpstr>МЕНИЕРОВА БОЛЕСТ</vt:lpstr>
      <vt:lpstr>МЕНИЕРОВА БОЛЕСТ</vt:lpstr>
      <vt:lpstr>ЛИТЕРАТУРА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Dejan Aleksic</dc:creator>
  <cp:lastModifiedBy>Dejan Aleksic</cp:lastModifiedBy>
  <cp:revision>211</cp:revision>
  <dcterms:created xsi:type="dcterms:W3CDTF">2014-10-06T16:33:53Z</dcterms:created>
  <dcterms:modified xsi:type="dcterms:W3CDTF">2021-09-03T20:48:36Z</dcterms:modified>
</cp:coreProperties>
</file>